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1" r:id="rId1"/>
  </p:sldMasterIdLst>
  <p:notesMasterIdLst>
    <p:notesMasterId r:id="rId19"/>
  </p:notesMasterIdLst>
  <p:handoutMasterIdLst>
    <p:handoutMasterId r:id="rId20"/>
  </p:handoutMasterIdLst>
  <p:sldIdLst>
    <p:sldId id="433" r:id="rId2"/>
    <p:sldId id="434" r:id="rId3"/>
    <p:sldId id="436" r:id="rId4"/>
    <p:sldId id="442" r:id="rId5"/>
    <p:sldId id="443" r:id="rId6"/>
    <p:sldId id="446" r:id="rId7"/>
    <p:sldId id="447" r:id="rId8"/>
    <p:sldId id="488" r:id="rId9"/>
    <p:sldId id="454" r:id="rId10"/>
    <p:sldId id="487" r:id="rId11"/>
    <p:sldId id="457" r:id="rId12"/>
    <p:sldId id="458" r:id="rId13"/>
    <p:sldId id="449" r:id="rId14"/>
    <p:sldId id="470" r:id="rId15"/>
    <p:sldId id="451" r:id="rId16"/>
    <p:sldId id="452" r:id="rId17"/>
    <p:sldId id="456" r:id="rId18"/>
  </p:sldIdLst>
  <p:sldSz cx="9144000" cy="6858000" type="screen4x3"/>
  <p:notesSz cx="6845300" cy="91313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3200" b="1" kern="1200">
        <a:solidFill>
          <a:schemeClr val="tx1"/>
        </a:solidFill>
        <a:latin typeface="Tahoma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3200" b="1" kern="1200">
        <a:solidFill>
          <a:schemeClr val="tx1"/>
        </a:solidFill>
        <a:latin typeface="Tahoma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3200" b="1" kern="1200">
        <a:solidFill>
          <a:schemeClr val="tx1"/>
        </a:solidFill>
        <a:latin typeface="Tahoma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3200" b="1" kern="1200">
        <a:solidFill>
          <a:schemeClr val="tx1"/>
        </a:solidFill>
        <a:latin typeface="Tahoma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3200" b="1" kern="1200">
        <a:solidFill>
          <a:schemeClr val="tx1"/>
        </a:solidFill>
        <a:latin typeface="Tahoma" pitchFamily="34" charset="0"/>
        <a:ea typeface="+mn-ea"/>
        <a:cs typeface="+mn-cs"/>
      </a:defRPr>
    </a:lvl5pPr>
    <a:lvl6pPr marL="2286000" algn="l" defTabSz="914400" rtl="0" eaLnBrk="1" latinLnBrk="0" hangingPunct="1">
      <a:defRPr sz="3200" b="1" kern="1200">
        <a:solidFill>
          <a:schemeClr val="tx1"/>
        </a:solidFill>
        <a:latin typeface="Tahoma" pitchFamily="34" charset="0"/>
        <a:ea typeface="+mn-ea"/>
        <a:cs typeface="+mn-cs"/>
      </a:defRPr>
    </a:lvl6pPr>
    <a:lvl7pPr marL="2743200" algn="l" defTabSz="914400" rtl="0" eaLnBrk="1" latinLnBrk="0" hangingPunct="1">
      <a:defRPr sz="3200" b="1" kern="1200">
        <a:solidFill>
          <a:schemeClr val="tx1"/>
        </a:solidFill>
        <a:latin typeface="Tahoma" pitchFamily="34" charset="0"/>
        <a:ea typeface="+mn-ea"/>
        <a:cs typeface="+mn-cs"/>
      </a:defRPr>
    </a:lvl7pPr>
    <a:lvl8pPr marL="3200400" algn="l" defTabSz="914400" rtl="0" eaLnBrk="1" latinLnBrk="0" hangingPunct="1">
      <a:defRPr sz="3200" b="1" kern="1200">
        <a:solidFill>
          <a:schemeClr val="tx1"/>
        </a:solidFill>
        <a:latin typeface="Tahoma" pitchFamily="34" charset="0"/>
        <a:ea typeface="+mn-ea"/>
        <a:cs typeface="+mn-cs"/>
      </a:defRPr>
    </a:lvl8pPr>
    <a:lvl9pPr marL="3657600" algn="l" defTabSz="914400" rtl="0" eaLnBrk="1" latinLnBrk="0" hangingPunct="1">
      <a:defRPr sz="3200" b="1" kern="1200">
        <a:solidFill>
          <a:schemeClr val="tx1"/>
        </a:solidFill>
        <a:latin typeface="Tahoma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hiddenSlides="1"/>
  <p:clrMru>
    <a:srgbClr val="CCECFF"/>
    <a:srgbClr val="66CCFF"/>
    <a:srgbClr val="C0C0C0"/>
    <a:srgbClr val="DDDDDD"/>
    <a:srgbClr val="CC0000"/>
    <a:srgbClr val="FF9933"/>
    <a:srgbClr val="808080"/>
    <a:srgbClr val="2929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65" autoAdjust="0"/>
    <p:restoredTop sz="82517" autoAdjust="0"/>
  </p:normalViewPr>
  <p:slideViewPr>
    <p:cSldViewPr snapToGrid="0">
      <p:cViewPr varScale="1">
        <p:scale>
          <a:sx n="100" d="100"/>
          <a:sy n="100" d="100"/>
        </p:scale>
        <p:origin x="1384" y="1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273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63863" cy="45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053" tIns="46026" rIns="92053" bIns="46026" numCol="1" anchor="t" anchorCtr="0" compatLnSpc="1">
            <a:prstTxWarp prst="textNoShape">
              <a:avLst/>
            </a:prstTxWarp>
          </a:bodyPr>
          <a:lstStyle>
            <a:lvl1pPr defTabSz="920750" eaLnBrk="1" hangingPunct="1">
              <a:defRPr sz="1200" b="0">
                <a:latin typeface="Arial" pitchFamily="34" charset="0"/>
              </a:defRPr>
            </a:lvl1pPr>
          </a:lstStyle>
          <a:p>
            <a:endParaRPr lang="en-US"/>
          </a:p>
        </p:txBody>
      </p:sp>
      <p:sp>
        <p:nvSpPr>
          <p:cNvPr id="11673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79850" y="0"/>
            <a:ext cx="2963863" cy="45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053" tIns="46026" rIns="92053" bIns="46026" numCol="1" anchor="t" anchorCtr="0" compatLnSpc="1">
            <a:prstTxWarp prst="textNoShape">
              <a:avLst/>
            </a:prstTxWarp>
          </a:bodyPr>
          <a:lstStyle>
            <a:lvl1pPr algn="r" defTabSz="920750" eaLnBrk="1" hangingPunct="1">
              <a:defRPr sz="1200" b="0">
                <a:latin typeface="Arial" pitchFamily="34" charset="0"/>
              </a:defRPr>
            </a:lvl1pPr>
          </a:lstStyle>
          <a:p>
            <a:endParaRPr lang="en-US"/>
          </a:p>
        </p:txBody>
      </p:sp>
      <p:sp>
        <p:nvSpPr>
          <p:cNvPr id="11674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74100"/>
            <a:ext cx="2963863" cy="45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053" tIns="46026" rIns="92053" bIns="46026" numCol="1" anchor="b" anchorCtr="0" compatLnSpc="1">
            <a:prstTxWarp prst="textNoShape">
              <a:avLst/>
            </a:prstTxWarp>
          </a:bodyPr>
          <a:lstStyle>
            <a:lvl1pPr defTabSz="920750" eaLnBrk="1" hangingPunct="1">
              <a:defRPr sz="1200" b="0">
                <a:latin typeface="Arial" pitchFamily="34" charset="0"/>
              </a:defRPr>
            </a:lvl1pPr>
          </a:lstStyle>
          <a:p>
            <a:endParaRPr lang="en-US"/>
          </a:p>
        </p:txBody>
      </p:sp>
      <p:sp>
        <p:nvSpPr>
          <p:cNvPr id="11674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79850" y="8674100"/>
            <a:ext cx="2963863" cy="45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053" tIns="46026" rIns="92053" bIns="46026" numCol="1" anchor="b" anchorCtr="0" compatLnSpc="1">
            <a:prstTxWarp prst="textNoShape">
              <a:avLst/>
            </a:prstTxWarp>
          </a:bodyPr>
          <a:lstStyle>
            <a:lvl1pPr algn="r" defTabSz="920750" eaLnBrk="1" hangingPunct="1">
              <a:defRPr sz="1200" b="0">
                <a:latin typeface="Arial" pitchFamily="34" charset="0"/>
              </a:defRPr>
            </a:lvl1pPr>
          </a:lstStyle>
          <a:p>
            <a:fld id="{4F78F192-3A15-443A-BF2A-1CD7AB232A10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0405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63863" cy="45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053" tIns="46026" rIns="92053" bIns="46026" numCol="1" anchor="t" anchorCtr="0" compatLnSpc="1">
            <a:prstTxWarp prst="textNoShape">
              <a:avLst/>
            </a:prstTxWarp>
          </a:bodyPr>
          <a:lstStyle>
            <a:lvl1pPr defTabSz="920750" eaLnBrk="1" hangingPunct="1">
              <a:defRPr sz="1200" b="0">
                <a:latin typeface="Arial" pitchFamily="34" charset="0"/>
              </a:defRPr>
            </a:lvl1pPr>
          </a:lstStyle>
          <a:p>
            <a:endParaRPr lang="en-US"/>
          </a:p>
        </p:txBody>
      </p:sp>
      <p:sp>
        <p:nvSpPr>
          <p:cNvPr id="11776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79850" y="0"/>
            <a:ext cx="2963863" cy="45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053" tIns="46026" rIns="92053" bIns="46026" numCol="1" anchor="t" anchorCtr="0" compatLnSpc="1">
            <a:prstTxWarp prst="textNoShape">
              <a:avLst/>
            </a:prstTxWarp>
          </a:bodyPr>
          <a:lstStyle>
            <a:lvl1pPr algn="r" defTabSz="920750" eaLnBrk="1" hangingPunct="1">
              <a:defRPr sz="1200" b="0">
                <a:latin typeface="Arial" pitchFamily="34" charset="0"/>
              </a:defRPr>
            </a:lvl1pPr>
          </a:lstStyle>
          <a:p>
            <a:endParaRPr lang="en-US"/>
          </a:p>
        </p:txBody>
      </p:sp>
      <p:sp>
        <p:nvSpPr>
          <p:cNvPr id="11776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39825" y="685800"/>
            <a:ext cx="4565650" cy="342423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="" xmlns:a14="http://schemas.microsoft.com/office/drawing/2010/main" val="1"/>
            </a:ext>
          </a:extLst>
        </p:spPr>
      </p:sp>
      <p:sp>
        <p:nvSpPr>
          <p:cNvPr id="11776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4213" y="4337050"/>
            <a:ext cx="5476875" cy="4108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053" tIns="46026" rIns="92053" bIns="4602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776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74100"/>
            <a:ext cx="2963863" cy="45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053" tIns="46026" rIns="92053" bIns="46026" numCol="1" anchor="b" anchorCtr="0" compatLnSpc="1">
            <a:prstTxWarp prst="textNoShape">
              <a:avLst/>
            </a:prstTxWarp>
          </a:bodyPr>
          <a:lstStyle>
            <a:lvl1pPr defTabSz="920750" eaLnBrk="1" hangingPunct="1">
              <a:defRPr sz="1200" b="0">
                <a:latin typeface="Arial" pitchFamily="34" charset="0"/>
              </a:defRPr>
            </a:lvl1pPr>
          </a:lstStyle>
          <a:p>
            <a:endParaRPr lang="en-US"/>
          </a:p>
        </p:txBody>
      </p:sp>
      <p:sp>
        <p:nvSpPr>
          <p:cNvPr id="11776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79850" y="8674100"/>
            <a:ext cx="2963863" cy="45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053" tIns="46026" rIns="92053" bIns="46026" numCol="1" anchor="b" anchorCtr="0" compatLnSpc="1">
            <a:prstTxWarp prst="textNoShape">
              <a:avLst/>
            </a:prstTxWarp>
          </a:bodyPr>
          <a:lstStyle>
            <a:lvl1pPr algn="r" defTabSz="920750" eaLnBrk="1" hangingPunct="1">
              <a:defRPr sz="1200" b="0">
                <a:latin typeface="Arial" pitchFamily="34" charset="0"/>
              </a:defRPr>
            </a:lvl1pPr>
          </a:lstStyle>
          <a:p>
            <a:fld id="{3CBBC091-E655-4683-A02C-7AC97DCDC1B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0005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5E5DDBA-9E75-464D-A168-707F13D8A618}" type="slidenum">
              <a:rPr lang="en-US"/>
              <a:pPr/>
              <a:t>1</a:t>
            </a:fld>
            <a:endParaRPr lang="en-US"/>
          </a:p>
        </p:txBody>
      </p:sp>
      <p:sp>
        <p:nvSpPr>
          <p:cNvPr id="11612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1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3FCD22F-5BF2-4F35-AC5E-4B541780031D}" type="slidenum">
              <a:rPr lang="en-US"/>
              <a:pPr/>
              <a:t>11</a:t>
            </a:fld>
            <a:endParaRPr lang="en-US"/>
          </a:p>
        </p:txBody>
      </p:sp>
      <p:sp>
        <p:nvSpPr>
          <p:cNvPr id="12083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83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A966E04-478C-4BAC-AB13-4432B4E8BE4F}" type="slidenum">
              <a:rPr lang="en-US"/>
              <a:pPr/>
              <a:t>12</a:t>
            </a:fld>
            <a:endParaRPr lang="en-US"/>
          </a:p>
        </p:txBody>
      </p:sp>
      <p:sp>
        <p:nvSpPr>
          <p:cNvPr id="12103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31888" y="673100"/>
            <a:ext cx="4583112" cy="3436938"/>
          </a:xfrm>
          <a:ln w="12700" cap="flat">
            <a:solidFill>
              <a:schemeClr val="tx1"/>
            </a:solidFill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sp>
      <p:sp>
        <p:nvSpPr>
          <p:cNvPr id="12103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2975" y="4341813"/>
            <a:ext cx="4959350" cy="4122737"/>
          </a:xfrm>
          <a:ln/>
        </p:spPr>
        <p:txBody>
          <a:bodyPr lIns="90823" tIns="45412" rIns="90823" bIns="45412"/>
          <a:lstStyle/>
          <a:p>
            <a:endParaRPr lang="nb-NO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BBC091-E655-4683-A02C-7AC97DCDC1BE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2395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BBC091-E655-4683-A02C-7AC97DCDC1BE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1492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FB0F1BF-13E1-4C3C-AB82-CED39E329BAE}" type="slidenum">
              <a:rPr lang="en-US"/>
              <a:pPr/>
              <a:t>15</a:t>
            </a:fld>
            <a:endParaRPr lang="en-US"/>
          </a:p>
        </p:txBody>
      </p:sp>
      <p:sp>
        <p:nvSpPr>
          <p:cNvPr id="11960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960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FC7E711-7F1D-4D35-BD40-6E9A069012CE}" type="slidenum">
              <a:rPr lang="en-US"/>
              <a:pPr/>
              <a:t>16</a:t>
            </a:fld>
            <a:endParaRPr lang="en-US"/>
          </a:p>
        </p:txBody>
      </p:sp>
      <p:sp>
        <p:nvSpPr>
          <p:cNvPr id="11980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980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51F3239-0925-417D-BFCD-DF0EF6436E91}" type="slidenum">
              <a:rPr lang="en-US"/>
              <a:pPr/>
              <a:t>17</a:t>
            </a:fld>
            <a:endParaRPr lang="en-US"/>
          </a:p>
        </p:txBody>
      </p:sp>
      <p:sp>
        <p:nvSpPr>
          <p:cNvPr id="12062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62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F950D11-F8CD-463B-B7B1-AEB51ED02AD8}" type="slidenum">
              <a:rPr lang="en-US"/>
              <a:pPr/>
              <a:t>2</a:t>
            </a:fld>
            <a:endParaRPr lang="en-US"/>
          </a:p>
        </p:txBody>
      </p:sp>
      <p:sp>
        <p:nvSpPr>
          <p:cNvPr id="11632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32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E3B0D91-8DB8-4CC1-BDDA-3B8B172AF786}" type="slidenum">
              <a:rPr lang="en-US"/>
              <a:pPr/>
              <a:t>3</a:t>
            </a:fld>
            <a:endParaRPr lang="en-US"/>
          </a:p>
        </p:txBody>
      </p:sp>
      <p:sp>
        <p:nvSpPr>
          <p:cNvPr id="11673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3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Process vs. program</a:t>
            </a:r>
          </a:p>
          <a:p>
            <a:r>
              <a:rPr lang="en-US" dirty="0"/>
              <a:t>- program often part of process</a:t>
            </a:r>
          </a:p>
          <a:p>
            <a:r>
              <a:rPr lang="en-US" dirty="0"/>
              <a:t>- program </a:t>
            </a:r>
            <a:r>
              <a:rPr lang="en-US"/>
              <a:t>can specify </a:t>
            </a:r>
            <a:r>
              <a:rPr lang="en-US" dirty="0"/>
              <a:t>the process to fork several processes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CCD99A5-C050-4B5B-AB5A-B43502D32554}" type="slidenum">
              <a:rPr lang="en-US"/>
              <a:pPr/>
              <a:t>4</a:t>
            </a:fld>
            <a:endParaRPr lang="en-US"/>
          </a:p>
        </p:txBody>
      </p:sp>
      <p:sp>
        <p:nvSpPr>
          <p:cNvPr id="11796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796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C4AF680-5D44-4C22-A62C-0D34B7CAA684}" type="slidenum">
              <a:rPr lang="en-US"/>
              <a:pPr/>
              <a:t>5</a:t>
            </a:fld>
            <a:endParaRPr lang="en-US"/>
          </a:p>
        </p:txBody>
      </p:sp>
      <p:sp>
        <p:nvSpPr>
          <p:cNvPr id="11816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16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38475F4-75D1-4843-9A5B-5C283C2DFD82}" type="slidenum">
              <a:rPr lang="en-US"/>
              <a:pPr/>
              <a:t>6</a:t>
            </a:fld>
            <a:endParaRPr lang="en-US"/>
          </a:p>
        </p:txBody>
      </p:sp>
      <p:sp>
        <p:nvSpPr>
          <p:cNvPr id="1187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78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50C3183-BE10-4082-9697-89712838F4EF}" type="slidenum">
              <a:rPr lang="en-US"/>
              <a:pPr/>
              <a:t>7</a:t>
            </a:fld>
            <a:endParaRPr lang="en-US"/>
          </a:p>
        </p:txBody>
      </p:sp>
      <p:sp>
        <p:nvSpPr>
          <p:cNvPr id="11898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98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  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 The </a:t>
            </a:r>
            <a:r>
              <a:rPr lang="en-GB" sz="1200" b="1" i="0" u="none" strike="noStrike" kern="120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difference 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between </a:t>
            </a:r>
            <a:r>
              <a:rPr lang="en-GB" sz="1200" b="1" i="0" u="none" strike="noStrike" kern="120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scheduler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 and </a:t>
            </a:r>
            <a:r>
              <a:rPr lang="en-GB" sz="1200" b="1" i="0" u="none" strike="noStrike" kern="120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dispatcher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 is that the </a:t>
            </a:r>
            <a:r>
              <a:rPr lang="en-GB" sz="1200" b="1" i="0" u="none" strike="noStrike" kern="120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scheduler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 selects a process out of several processes to be executed while the </a:t>
            </a:r>
            <a:r>
              <a:rPr lang="en-GB" sz="1200" b="1" i="0" u="none" strike="noStrike" kern="120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dispatcher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 allocates the CPU for the selected process by the </a:t>
            </a:r>
            <a:r>
              <a:rPr lang="en-GB" sz="1200" b="1" i="0" u="none" strike="noStrike" kern="120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scheduler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.</a:t>
            </a:r>
            <a:endParaRPr lang="nb-NO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FB19148-B835-452E-B2E8-4AF3CB7E6F84}" type="slidenum">
              <a:rPr lang="en-US"/>
              <a:pPr/>
              <a:t>9</a:t>
            </a:fld>
            <a:endParaRPr lang="en-US"/>
          </a:p>
        </p:txBody>
      </p:sp>
      <p:sp>
        <p:nvSpPr>
          <p:cNvPr id="12021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21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9C72327-6D01-492A-8413-40A4BEAF9B28}" type="slidenum">
              <a:rPr lang="en-US"/>
              <a:pPr/>
              <a:t>10</a:t>
            </a:fld>
            <a:endParaRPr lang="en-US"/>
          </a:p>
        </p:txBody>
      </p:sp>
      <p:sp>
        <p:nvSpPr>
          <p:cNvPr id="12144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144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084" name="Rectangle 12"/>
          <p:cNvSpPr>
            <a:spLocks noGrp="1" noChangeArrowheads="1"/>
          </p:cNvSpPr>
          <p:nvPr>
            <p:ph type="ctrTitle"/>
          </p:nvPr>
        </p:nvSpPr>
        <p:spPr>
          <a:xfrm>
            <a:off x="638175" y="1708150"/>
            <a:ext cx="7772400" cy="1462088"/>
          </a:xfrm>
        </p:spPr>
        <p:txBody>
          <a:bodyPr rIns="91440"/>
          <a:lstStyle>
            <a:lvl1pPr algn="ctr">
              <a:defRPr/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515085" name="Rectangle 1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 rIns="91440"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pPr lvl="0"/>
            <a:r>
              <a:rPr lang="en-US" noProof="0"/>
              <a:t>Click to edit Master subtitle style</a:t>
            </a:r>
          </a:p>
        </p:txBody>
      </p:sp>
      <p:sp>
        <p:nvSpPr>
          <p:cNvPr id="515098" name="Line 26"/>
          <p:cNvSpPr>
            <a:spLocks noChangeShapeType="1"/>
          </p:cNvSpPr>
          <p:nvPr/>
        </p:nvSpPr>
        <p:spPr bwMode="auto">
          <a:xfrm>
            <a:off x="0" y="0"/>
            <a:ext cx="457200" cy="0"/>
          </a:xfrm>
          <a:prstGeom prst="line">
            <a:avLst/>
          </a:prstGeom>
          <a:noFill/>
          <a:ln w="0">
            <a:solidFill>
              <a:srgbClr val="FEFFFF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b-NO"/>
          </a:p>
        </p:txBody>
      </p:sp>
      <p:pic>
        <p:nvPicPr>
          <p:cNvPr id="515097" name="Picture 25" descr="ppt7" hidden="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1450" y="2155825"/>
            <a:ext cx="1397000" cy="1276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15099" name="Line 27"/>
          <p:cNvSpPr>
            <a:spLocks noChangeShapeType="1"/>
          </p:cNvSpPr>
          <p:nvPr/>
        </p:nvSpPr>
        <p:spPr bwMode="auto">
          <a:xfrm>
            <a:off x="0" y="0"/>
            <a:ext cx="457200" cy="0"/>
          </a:xfrm>
          <a:prstGeom prst="line">
            <a:avLst/>
          </a:prstGeom>
          <a:noFill/>
          <a:ln w="0">
            <a:solidFill>
              <a:srgbClr val="FEFFFF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b-NO"/>
          </a:p>
        </p:txBody>
      </p:sp>
      <p:sp>
        <p:nvSpPr>
          <p:cNvPr id="515091" name="Rectangle 19"/>
          <p:cNvSpPr>
            <a:spLocks noChangeArrowheads="1"/>
          </p:cNvSpPr>
          <p:nvPr/>
        </p:nvSpPr>
        <p:spPr bwMode="auto">
          <a:xfrm>
            <a:off x="171450" y="2155825"/>
            <a:ext cx="1397000" cy="1276350"/>
          </a:xfrm>
          <a:prstGeom prst="rect">
            <a:avLst/>
          </a:prstGeom>
          <a:gradFill rotWithShape="1">
            <a:gsLst>
              <a:gs pos="0">
                <a:srgbClr val="FE7519"/>
              </a:gs>
              <a:gs pos="100000">
                <a:srgbClr val="FFFFFF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b-NO"/>
          </a:p>
        </p:txBody>
      </p:sp>
      <p:sp>
        <p:nvSpPr>
          <p:cNvPr id="515101" name="Line 29"/>
          <p:cNvSpPr>
            <a:spLocks noChangeShapeType="1"/>
          </p:cNvSpPr>
          <p:nvPr/>
        </p:nvSpPr>
        <p:spPr bwMode="auto">
          <a:xfrm>
            <a:off x="0" y="0"/>
            <a:ext cx="457200" cy="0"/>
          </a:xfrm>
          <a:prstGeom prst="line">
            <a:avLst/>
          </a:prstGeom>
          <a:noFill/>
          <a:ln w="0">
            <a:solidFill>
              <a:srgbClr val="FEFFFF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b-NO"/>
          </a:p>
        </p:txBody>
      </p:sp>
      <p:sp>
        <p:nvSpPr>
          <p:cNvPr id="515100" name="Rectangle 28" hidden="1"/>
          <p:cNvSpPr>
            <a:spLocks noChangeArrowheads="1"/>
          </p:cNvSpPr>
          <p:nvPr/>
        </p:nvSpPr>
        <p:spPr bwMode="gray">
          <a:xfrm>
            <a:off x="36513" y="3336925"/>
            <a:ext cx="8985250" cy="46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gradFill rotWithShape="0">
                  <a:gsLst>
                    <a:gs pos="0">
                      <a:srgbClr val="1C1C1C"/>
                    </a:gs>
                    <a:gs pos="100000">
                      <a:srgbClr val="C0C0C0"/>
                    </a:gs>
                  </a:gsLst>
                  <a:lin ang="0" scaled="1"/>
                </a:gra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nb-NO" sz="2400" b="0"/>
          </a:p>
        </p:txBody>
      </p:sp>
      <p:sp>
        <p:nvSpPr>
          <p:cNvPr id="515102" name="Line 30"/>
          <p:cNvSpPr>
            <a:spLocks noChangeShapeType="1"/>
          </p:cNvSpPr>
          <p:nvPr/>
        </p:nvSpPr>
        <p:spPr bwMode="auto">
          <a:xfrm>
            <a:off x="0" y="0"/>
            <a:ext cx="457200" cy="0"/>
          </a:xfrm>
          <a:prstGeom prst="line">
            <a:avLst/>
          </a:prstGeom>
          <a:noFill/>
          <a:ln w="0">
            <a:solidFill>
              <a:srgbClr val="FEFFFF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b-NO"/>
          </a:p>
        </p:txBody>
      </p:sp>
      <p:sp>
        <p:nvSpPr>
          <p:cNvPr id="515093" name="Rectangle 21"/>
          <p:cNvSpPr>
            <a:spLocks noChangeArrowheads="1"/>
          </p:cNvSpPr>
          <p:nvPr/>
        </p:nvSpPr>
        <p:spPr bwMode="gray">
          <a:xfrm>
            <a:off x="36513" y="3336925"/>
            <a:ext cx="8985250" cy="46038"/>
          </a:xfrm>
          <a:prstGeom prst="rect">
            <a:avLst/>
          </a:prstGeom>
          <a:gradFill rotWithShape="0">
            <a:gsLst>
              <a:gs pos="0">
                <a:srgbClr val="1C1C1C"/>
              </a:gs>
              <a:gs pos="100000">
                <a:srgbClr val="C0C0C0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nb-NO" sz="2400" b="0"/>
          </a:p>
        </p:txBody>
      </p:sp>
      <p:sp>
        <p:nvSpPr>
          <p:cNvPr id="515104" name="Line 32"/>
          <p:cNvSpPr>
            <a:spLocks noChangeShapeType="1"/>
          </p:cNvSpPr>
          <p:nvPr/>
        </p:nvSpPr>
        <p:spPr bwMode="auto">
          <a:xfrm>
            <a:off x="0" y="0"/>
            <a:ext cx="457200" cy="0"/>
          </a:xfrm>
          <a:prstGeom prst="line">
            <a:avLst/>
          </a:prstGeom>
          <a:noFill/>
          <a:ln w="0">
            <a:solidFill>
              <a:srgbClr val="FEFFFF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b-NO"/>
          </a:p>
        </p:txBody>
      </p:sp>
      <p:sp>
        <p:nvSpPr>
          <p:cNvPr id="515103" name="Rectangle 31" hidden="1"/>
          <p:cNvSpPr>
            <a:spLocks noChangeArrowheads="1"/>
          </p:cNvSpPr>
          <p:nvPr/>
        </p:nvSpPr>
        <p:spPr bwMode="auto">
          <a:xfrm rot="16200000">
            <a:off x="-517525" y="2586038"/>
            <a:ext cx="1685925" cy="92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gradFill rotWithShape="0">
                  <a:gsLst>
                    <a:gs pos="0">
                      <a:srgbClr val="808080"/>
                    </a:gs>
                    <a:gs pos="100000">
                      <a:srgbClr val="1C1C1C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eaVert" wrap="none" anchor="ctr"/>
          <a:lstStyle/>
          <a:p>
            <a:pPr algn="ctr"/>
            <a:endParaRPr lang="nb-NO"/>
          </a:p>
        </p:txBody>
      </p:sp>
      <p:sp>
        <p:nvSpPr>
          <p:cNvPr id="515105" name="Line 33"/>
          <p:cNvSpPr>
            <a:spLocks noChangeShapeType="1"/>
          </p:cNvSpPr>
          <p:nvPr/>
        </p:nvSpPr>
        <p:spPr bwMode="auto">
          <a:xfrm>
            <a:off x="0" y="0"/>
            <a:ext cx="457200" cy="0"/>
          </a:xfrm>
          <a:prstGeom prst="line">
            <a:avLst/>
          </a:prstGeom>
          <a:noFill/>
          <a:ln w="0">
            <a:solidFill>
              <a:srgbClr val="FEFFFF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b-NO"/>
          </a:p>
        </p:txBody>
      </p:sp>
      <p:sp>
        <p:nvSpPr>
          <p:cNvPr id="515094" name="Rectangle 22"/>
          <p:cNvSpPr>
            <a:spLocks noChangeArrowheads="1"/>
          </p:cNvSpPr>
          <p:nvPr/>
        </p:nvSpPr>
        <p:spPr bwMode="auto">
          <a:xfrm rot="-5400000">
            <a:off x="-517525" y="2586038"/>
            <a:ext cx="1685925" cy="92075"/>
          </a:xfrm>
          <a:prstGeom prst="rect">
            <a:avLst/>
          </a:prstGeom>
          <a:gradFill rotWithShape="0">
            <a:gsLst>
              <a:gs pos="0">
                <a:srgbClr val="808080"/>
              </a:gs>
              <a:gs pos="100000">
                <a:srgbClr val="1C1C1C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b-NO"/>
          </a:p>
        </p:txBody>
      </p:sp>
      <p:sp>
        <p:nvSpPr>
          <p:cNvPr id="515106" name="Line 34"/>
          <p:cNvSpPr>
            <a:spLocks noChangeShapeType="1"/>
          </p:cNvSpPr>
          <p:nvPr/>
        </p:nvSpPr>
        <p:spPr bwMode="auto">
          <a:xfrm>
            <a:off x="0" y="0"/>
            <a:ext cx="0" cy="457200"/>
          </a:xfrm>
          <a:prstGeom prst="line">
            <a:avLst/>
          </a:prstGeom>
          <a:noFill/>
          <a:ln w="0">
            <a:solidFill>
              <a:srgbClr val="FDFFFF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b-NO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4060094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127000"/>
            <a:ext cx="2286000" cy="63881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0" y="127000"/>
            <a:ext cx="6705600" cy="63881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1264382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5637092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397351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866775"/>
            <a:ext cx="4495800" cy="56483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866775"/>
            <a:ext cx="4495800" cy="56483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7625720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5209559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1555957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051574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562082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b-NO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936507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089" name="Line 41"/>
          <p:cNvSpPr>
            <a:spLocks noChangeShapeType="1"/>
          </p:cNvSpPr>
          <p:nvPr/>
        </p:nvSpPr>
        <p:spPr bwMode="auto">
          <a:xfrm>
            <a:off x="0" y="0"/>
            <a:ext cx="457200" cy="0"/>
          </a:xfrm>
          <a:prstGeom prst="line">
            <a:avLst/>
          </a:prstGeom>
          <a:noFill/>
          <a:ln w="0">
            <a:solidFill>
              <a:srgbClr val="FEFFFF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b-NO"/>
          </a:p>
        </p:txBody>
      </p:sp>
      <p:sp>
        <p:nvSpPr>
          <p:cNvPr id="514088" name="Rectangle 40" hidden="1"/>
          <p:cNvSpPr>
            <a:spLocks noChangeArrowheads="1"/>
          </p:cNvSpPr>
          <p:nvPr/>
        </p:nvSpPr>
        <p:spPr bwMode="auto">
          <a:xfrm>
            <a:off x="107950" y="131763"/>
            <a:ext cx="928688" cy="598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gradFill rotWithShape="1">
                  <a:gsLst>
                    <a:gs pos="0">
                      <a:srgbClr val="FE7519"/>
                    </a:gs>
                    <a:gs pos="100000">
                      <a:schemeClr val="bg1"/>
                    </a:gs>
                  </a:gsLst>
                  <a:lin ang="0" scaled="1"/>
                </a:gra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nb-NO"/>
          </a:p>
        </p:txBody>
      </p:sp>
      <p:sp>
        <p:nvSpPr>
          <p:cNvPr id="514090" name="Line 42"/>
          <p:cNvSpPr>
            <a:spLocks noChangeShapeType="1"/>
          </p:cNvSpPr>
          <p:nvPr/>
        </p:nvSpPr>
        <p:spPr bwMode="auto">
          <a:xfrm>
            <a:off x="0" y="0"/>
            <a:ext cx="457200" cy="0"/>
          </a:xfrm>
          <a:prstGeom prst="line">
            <a:avLst/>
          </a:prstGeom>
          <a:noFill/>
          <a:ln w="0">
            <a:solidFill>
              <a:srgbClr val="FEFFFF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b-NO"/>
          </a:p>
        </p:txBody>
      </p:sp>
      <p:sp>
        <p:nvSpPr>
          <p:cNvPr id="514082" name="Rectangle 34"/>
          <p:cNvSpPr>
            <a:spLocks noChangeArrowheads="1"/>
          </p:cNvSpPr>
          <p:nvPr/>
        </p:nvSpPr>
        <p:spPr bwMode="auto">
          <a:xfrm>
            <a:off x="107950" y="131763"/>
            <a:ext cx="928688" cy="598487"/>
          </a:xfrm>
          <a:prstGeom prst="rect">
            <a:avLst/>
          </a:prstGeom>
          <a:gradFill rotWithShape="1">
            <a:gsLst>
              <a:gs pos="0">
                <a:srgbClr val="FE7519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b-NO"/>
          </a:p>
        </p:txBody>
      </p:sp>
      <p:sp>
        <p:nvSpPr>
          <p:cNvPr id="514091" name="Line 43"/>
          <p:cNvSpPr>
            <a:spLocks noChangeShapeType="1"/>
          </p:cNvSpPr>
          <p:nvPr/>
        </p:nvSpPr>
        <p:spPr bwMode="auto">
          <a:xfrm>
            <a:off x="0" y="0"/>
            <a:ext cx="0" cy="457200"/>
          </a:xfrm>
          <a:prstGeom prst="line">
            <a:avLst/>
          </a:prstGeom>
          <a:noFill/>
          <a:ln w="0">
            <a:solidFill>
              <a:srgbClr val="FDFFFF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b-NO"/>
          </a:p>
        </p:txBody>
      </p:sp>
      <p:sp>
        <p:nvSpPr>
          <p:cNvPr id="514056" name="Rectangle 8"/>
          <p:cNvSpPr>
            <a:spLocks noGrp="1" noChangeArrowheads="1"/>
          </p:cNvSpPr>
          <p:nvPr>
            <p:ph type="title"/>
          </p:nvPr>
        </p:nvSpPr>
        <p:spPr bwMode="auto">
          <a:xfrm>
            <a:off x="312738" y="127000"/>
            <a:ext cx="8797925" cy="561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3600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514057" name="Rectangle 9"/>
          <p:cNvSpPr>
            <a:spLocks noGrp="1" noChangeArrowheads="1"/>
          </p:cNvSpPr>
          <p:nvPr>
            <p:ph type="body" idx="1"/>
          </p:nvPr>
        </p:nvSpPr>
        <p:spPr bwMode="auto">
          <a:xfrm>
            <a:off x="0" y="866775"/>
            <a:ext cx="9144000" cy="5648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5400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14059" name="Text Box 11"/>
          <p:cNvSpPr txBox="1">
            <a:spLocks noChangeArrowheads="1"/>
          </p:cNvSpPr>
          <p:nvPr/>
        </p:nvSpPr>
        <p:spPr bwMode="auto">
          <a:xfrm>
            <a:off x="2015332" y="6654800"/>
            <a:ext cx="5113337" cy="210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tIns="2520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900" b="0" dirty="0">
                <a:latin typeface="Arial" pitchFamily="34" charset="0"/>
              </a:rPr>
              <a:t>IN2140,  Pål Halvorsen</a:t>
            </a:r>
          </a:p>
        </p:txBody>
      </p:sp>
      <p:sp>
        <p:nvSpPr>
          <p:cNvPr id="514093" name="Line 45"/>
          <p:cNvSpPr>
            <a:spLocks noChangeShapeType="1"/>
          </p:cNvSpPr>
          <p:nvPr/>
        </p:nvSpPr>
        <p:spPr bwMode="auto">
          <a:xfrm>
            <a:off x="0" y="0"/>
            <a:ext cx="457200" cy="0"/>
          </a:xfrm>
          <a:prstGeom prst="line">
            <a:avLst/>
          </a:prstGeom>
          <a:noFill/>
          <a:ln w="0">
            <a:solidFill>
              <a:srgbClr val="FEFFFF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b-NO"/>
          </a:p>
        </p:txBody>
      </p:sp>
      <p:sp>
        <p:nvSpPr>
          <p:cNvPr id="514092" name="Rectangle 44" hidden="1"/>
          <p:cNvSpPr>
            <a:spLocks noChangeArrowheads="1"/>
          </p:cNvSpPr>
          <p:nvPr/>
        </p:nvSpPr>
        <p:spPr bwMode="gray">
          <a:xfrm>
            <a:off x="9525" y="638175"/>
            <a:ext cx="9123363" cy="46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gradFill rotWithShape="0">
                  <a:gsLst>
                    <a:gs pos="0">
                      <a:schemeClr val="bg2"/>
                    </a:gs>
                    <a:gs pos="100000">
                      <a:srgbClr val="C0C0C0"/>
                    </a:gs>
                  </a:gsLst>
                  <a:lin ang="0" scaled="1"/>
                </a:gra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nb-NO" sz="2400" b="0"/>
          </a:p>
        </p:txBody>
      </p:sp>
      <p:sp>
        <p:nvSpPr>
          <p:cNvPr id="514094" name="Line 46"/>
          <p:cNvSpPr>
            <a:spLocks noChangeShapeType="1"/>
          </p:cNvSpPr>
          <p:nvPr/>
        </p:nvSpPr>
        <p:spPr bwMode="auto">
          <a:xfrm>
            <a:off x="0" y="0"/>
            <a:ext cx="457200" cy="0"/>
          </a:xfrm>
          <a:prstGeom prst="line">
            <a:avLst/>
          </a:prstGeom>
          <a:noFill/>
          <a:ln w="0">
            <a:solidFill>
              <a:srgbClr val="FEFFFF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b-NO"/>
          </a:p>
        </p:txBody>
      </p:sp>
      <p:sp>
        <p:nvSpPr>
          <p:cNvPr id="514060" name="Rectangle 12"/>
          <p:cNvSpPr>
            <a:spLocks noChangeArrowheads="1"/>
          </p:cNvSpPr>
          <p:nvPr/>
        </p:nvSpPr>
        <p:spPr bwMode="gray">
          <a:xfrm>
            <a:off x="9525" y="638175"/>
            <a:ext cx="9123363" cy="46038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rgbClr val="C0C0C0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nb-NO" sz="2400" b="0"/>
          </a:p>
        </p:txBody>
      </p:sp>
      <p:sp>
        <p:nvSpPr>
          <p:cNvPr id="514083" name="Rectangle 35"/>
          <p:cNvSpPr>
            <a:spLocks noChangeArrowheads="1"/>
          </p:cNvSpPr>
          <p:nvPr/>
        </p:nvSpPr>
        <p:spPr bwMode="auto">
          <a:xfrm rot="-5400000">
            <a:off x="-165894" y="378619"/>
            <a:ext cx="731838" cy="63500"/>
          </a:xfrm>
          <a:prstGeom prst="rect">
            <a:avLst/>
          </a:prstGeom>
          <a:gradFill rotWithShape="1">
            <a:gsLst>
              <a:gs pos="0">
                <a:schemeClr val="bg2"/>
              </a:gs>
              <a:gs pos="100000">
                <a:srgbClr val="808080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b-NO"/>
          </a:p>
        </p:txBody>
      </p:sp>
      <p:pic>
        <p:nvPicPr>
          <p:cNvPr id="514086" name="Picture 38" descr="Picture2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875" y="6572250"/>
            <a:ext cx="280094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4069" name="Rectangle 21"/>
          <p:cNvSpPr>
            <a:spLocks noChangeArrowheads="1"/>
          </p:cNvSpPr>
          <p:nvPr/>
        </p:nvSpPr>
        <p:spPr bwMode="gray">
          <a:xfrm flipV="1">
            <a:off x="311150" y="6588125"/>
            <a:ext cx="8821738" cy="46038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rgbClr val="C0C0C0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10800000" wrap="none" anchor="ctr"/>
          <a:lstStyle/>
          <a:p>
            <a:pPr algn="ctr" eaLnBrk="1" hangingPunct="1"/>
            <a:endParaRPr kumimoji="1" lang="nb-NO" sz="2400" b="0"/>
          </a:p>
        </p:txBody>
      </p:sp>
      <p:sp>
        <p:nvSpPr>
          <p:cNvPr id="514087" name="Text Box 39"/>
          <p:cNvSpPr txBox="1">
            <a:spLocks noChangeArrowheads="1"/>
          </p:cNvSpPr>
          <p:nvPr/>
        </p:nvSpPr>
        <p:spPr bwMode="auto">
          <a:xfrm>
            <a:off x="246063" y="6630988"/>
            <a:ext cx="1492250" cy="223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tIns="25200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000"/>
              <a:t>University of Oslo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24635CA-047D-5148-A9D4-6E166A644EBA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7375" y="6681227"/>
            <a:ext cx="725972" cy="11879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</p:sldLayoutIdLst>
  <p:txStyles>
    <p:titleStyle>
      <a:lvl1pPr algn="l" rtl="0" fontAlgn="base">
        <a:lnSpc>
          <a:spcPct val="8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lnSpc>
          <a:spcPct val="8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Tahoma" pitchFamily="34" charset="0"/>
        </a:defRPr>
      </a:lvl2pPr>
      <a:lvl3pPr algn="l" rtl="0" fontAlgn="base">
        <a:lnSpc>
          <a:spcPct val="8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Tahoma" pitchFamily="34" charset="0"/>
        </a:defRPr>
      </a:lvl3pPr>
      <a:lvl4pPr algn="l" rtl="0" fontAlgn="base">
        <a:lnSpc>
          <a:spcPct val="8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Tahoma" pitchFamily="34" charset="0"/>
        </a:defRPr>
      </a:lvl4pPr>
      <a:lvl5pPr algn="l" rtl="0" fontAlgn="base">
        <a:lnSpc>
          <a:spcPct val="8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Tahoma" pitchFamily="34" charset="0"/>
        </a:defRPr>
      </a:lvl5pPr>
      <a:lvl6pPr marL="457200" algn="l" rtl="0" fontAlgn="base">
        <a:lnSpc>
          <a:spcPct val="8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Tahoma" pitchFamily="34" charset="0"/>
        </a:defRPr>
      </a:lvl6pPr>
      <a:lvl7pPr marL="914400" algn="l" rtl="0" fontAlgn="base">
        <a:lnSpc>
          <a:spcPct val="8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Tahoma" pitchFamily="34" charset="0"/>
        </a:defRPr>
      </a:lvl7pPr>
      <a:lvl8pPr marL="1371600" algn="l" rtl="0" fontAlgn="base">
        <a:lnSpc>
          <a:spcPct val="8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Tahoma" pitchFamily="34" charset="0"/>
        </a:defRPr>
      </a:lvl8pPr>
      <a:lvl9pPr marL="1828800" algn="l" rtl="0" fontAlgn="base">
        <a:lnSpc>
          <a:spcPct val="8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Tahoma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rgbClr val="FF6600"/>
        </a:buClr>
        <a:buSzPct val="120000"/>
        <a:buFont typeface="Wingdings" pitchFamily="2" charset="2"/>
        <a:buChar char="§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rgbClr val="FF6600"/>
        </a:buClr>
        <a:buFont typeface="Tahoma" pitchFamily="34" charset="0"/>
        <a:buChar char="−"/>
        <a:defRPr sz="2400">
          <a:solidFill>
            <a:schemeClr val="tx1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rgbClr val="FF6600"/>
        </a:buClr>
        <a:buChar char="•"/>
        <a:defRPr sz="2000">
          <a:solidFill>
            <a:schemeClr val="tx1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lr>
          <a:srgbClr val="FF6600"/>
        </a:buClr>
        <a:buFont typeface="Wingdings" pitchFamily="2" charset="2"/>
        <a:buChar char="§"/>
        <a:defRPr sz="1900"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SzPct val="5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SzPct val="5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SzPct val="5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SzPct val="5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SzPct val="5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tiff"/><Relationship Id="rId3" Type="http://schemas.openxmlformats.org/officeDocument/2006/relationships/image" Target="../media/image16.png"/><Relationship Id="rId7" Type="http://schemas.openxmlformats.org/officeDocument/2006/relationships/image" Target="../media/image20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wmf"/><Relationship Id="rId7" Type="http://schemas.openxmlformats.org/officeDocument/2006/relationships/image" Target="../media/image29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wmf"/><Relationship Id="rId4" Type="http://schemas.openxmlformats.org/officeDocument/2006/relationships/image" Target="../media/image26.w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gif"/><Relationship Id="rId4" Type="http://schemas.openxmlformats.org/officeDocument/2006/relationships/image" Target="../media/image5.wmf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9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10.png"/><Relationship Id="rId10" Type="http://schemas.openxmlformats.org/officeDocument/2006/relationships/image" Target="../media/image13.png"/><Relationship Id="rId4" Type="http://schemas.microsoft.com/office/2007/relationships/hdphoto" Target="../media/hdphoto1.wdp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201" name="Line 9"/>
          <p:cNvSpPr>
            <a:spLocks noChangeShapeType="1"/>
          </p:cNvSpPr>
          <p:nvPr/>
        </p:nvSpPr>
        <p:spPr bwMode="auto">
          <a:xfrm>
            <a:off x="0" y="0"/>
            <a:ext cx="914400" cy="0"/>
          </a:xfrm>
          <a:prstGeom prst="line">
            <a:avLst/>
          </a:prstGeom>
          <a:noFill/>
          <a:ln w="0">
            <a:solidFill>
              <a:srgbClr val="FBFFFF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b-NO"/>
          </a:p>
        </p:txBody>
      </p:sp>
      <p:sp>
        <p:nvSpPr>
          <p:cNvPr id="1160197" name="Line 5"/>
          <p:cNvSpPr>
            <a:spLocks noChangeShapeType="1"/>
          </p:cNvSpPr>
          <p:nvPr/>
        </p:nvSpPr>
        <p:spPr bwMode="auto">
          <a:xfrm>
            <a:off x="0" y="0"/>
            <a:ext cx="457200" cy="0"/>
          </a:xfrm>
          <a:prstGeom prst="line">
            <a:avLst/>
          </a:prstGeom>
          <a:noFill/>
          <a:ln w="0">
            <a:solidFill>
              <a:srgbClr val="FEFFFF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b-NO"/>
          </a:p>
        </p:txBody>
      </p:sp>
      <p:sp>
        <p:nvSpPr>
          <p:cNvPr id="116019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90600" y="1751013"/>
            <a:ext cx="7407275" cy="1462087"/>
          </a:xfrm>
        </p:spPr>
        <p:txBody>
          <a:bodyPr/>
          <a:lstStyle/>
          <a:p>
            <a:r>
              <a:rPr lang="en-US" sz="2400" b="1">
                <a:effectLst>
                  <a:outerShdw blurRad="38100" dist="38100" dir="2700000" algn="tl">
                    <a:srgbClr val="C0C0C0"/>
                  </a:outerShdw>
                </a:effectLst>
              </a:rPr>
              <a:t>Operating Systems:</a:t>
            </a:r>
            <a:br>
              <a:rPr lang="en-US" sz="2400" b="1">
                <a:effectLst>
                  <a:outerShdw blurRad="38100" dist="38100" dir="2700000" algn="tl">
                    <a:srgbClr val="C0C0C0"/>
                  </a:outerShdw>
                </a:effectLst>
              </a:rPr>
            </a:br>
            <a:br>
              <a:rPr lang="en-US" sz="1200" b="1">
                <a:effectLst>
                  <a:outerShdw blurRad="38100" dist="38100" dir="2700000" algn="tl">
                    <a:srgbClr val="C0C0C0"/>
                  </a:outerShdw>
                </a:effectLst>
              </a:rPr>
            </a:br>
            <a:r>
              <a:rPr lang="en-US" sz="4800" b="1">
                <a:effectLst>
                  <a:outerShdw blurRad="38100" dist="38100" dir="2700000" algn="tl">
                    <a:srgbClr val="C0C0C0"/>
                  </a:outerShdw>
                </a:effectLst>
              </a:rPr>
              <a:t> Processes &amp; </a:t>
            </a:r>
            <a:br>
              <a:rPr lang="en-US" sz="4800" b="1">
                <a:effectLst>
                  <a:outerShdw blurRad="38100" dist="38100" dir="2700000" algn="tl">
                    <a:srgbClr val="C0C0C0"/>
                  </a:outerShdw>
                </a:effectLst>
              </a:rPr>
            </a:br>
            <a:r>
              <a:rPr lang="en-US" sz="4800" b="1">
                <a:effectLst>
                  <a:outerShdw blurRad="38100" dist="38100" dir="2700000" algn="tl">
                    <a:srgbClr val="C0C0C0"/>
                  </a:outerShdw>
                </a:effectLst>
              </a:rPr>
              <a:t>CPU Scheduling </a:t>
            </a:r>
          </a:p>
        </p:txBody>
      </p:sp>
      <p:sp>
        <p:nvSpPr>
          <p:cNvPr id="1160198" name="Line 6"/>
          <p:cNvSpPr>
            <a:spLocks noChangeShapeType="1"/>
          </p:cNvSpPr>
          <p:nvPr/>
        </p:nvSpPr>
        <p:spPr bwMode="auto">
          <a:xfrm>
            <a:off x="0" y="0"/>
            <a:ext cx="457200" cy="0"/>
          </a:xfrm>
          <a:prstGeom prst="line">
            <a:avLst/>
          </a:prstGeom>
          <a:noFill/>
          <a:ln w="0">
            <a:solidFill>
              <a:srgbClr val="FEFFFF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b-NO"/>
          </a:p>
        </p:txBody>
      </p:sp>
      <p:sp>
        <p:nvSpPr>
          <p:cNvPr id="116019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2351088"/>
          </a:xfrm>
        </p:spPr>
        <p:txBody>
          <a:bodyPr/>
          <a:lstStyle/>
          <a:p>
            <a:endParaRPr lang="en-US" dirty="0">
              <a:latin typeface="Comic Sans MS" pitchFamily="66" charset="0"/>
            </a:endParaRPr>
          </a:p>
          <a:p>
            <a:r>
              <a:rPr lang="en-US" dirty="0">
                <a:latin typeface="Comic Sans MS" pitchFamily="66" charset="0"/>
              </a:rPr>
              <a:t>Pål Halvorsen</a:t>
            </a:r>
            <a:endParaRPr lang="en-US" dirty="0"/>
          </a:p>
        </p:txBody>
      </p:sp>
      <p:sp>
        <p:nvSpPr>
          <p:cNvPr id="1160199" name="Line 7"/>
          <p:cNvSpPr>
            <a:spLocks noChangeShapeType="1"/>
          </p:cNvSpPr>
          <p:nvPr/>
        </p:nvSpPr>
        <p:spPr bwMode="auto">
          <a:xfrm>
            <a:off x="0" y="0"/>
            <a:ext cx="457200" cy="0"/>
          </a:xfrm>
          <a:prstGeom prst="line">
            <a:avLst/>
          </a:prstGeom>
          <a:noFill/>
          <a:ln w="0">
            <a:solidFill>
              <a:srgbClr val="FEFFFF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b-NO"/>
          </a:p>
        </p:txBody>
      </p:sp>
      <p:sp>
        <p:nvSpPr>
          <p:cNvPr id="1160196" name="Text Box 4"/>
          <p:cNvSpPr txBox="1">
            <a:spLocks noChangeArrowheads="1"/>
          </p:cNvSpPr>
          <p:nvPr/>
        </p:nvSpPr>
        <p:spPr bwMode="auto">
          <a:xfrm>
            <a:off x="684213" y="188913"/>
            <a:ext cx="8001685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</a:rPr>
              <a:t>IN2140:</a:t>
            </a:r>
            <a:br>
              <a:rPr lang="en-US" sz="2000" dirty="0">
                <a:solidFill>
                  <a:schemeClr val="tx2"/>
                </a:solidFill>
              </a:rPr>
            </a:br>
            <a:r>
              <a:rPr lang="en-US" sz="2000" dirty="0">
                <a:solidFill>
                  <a:schemeClr val="tx2"/>
                </a:solidFill>
              </a:rPr>
              <a:t>Introduction to Operating Systems and Data Communication</a:t>
            </a:r>
          </a:p>
        </p:txBody>
      </p:sp>
      <p:sp>
        <p:nvSpPr>
          <p:cNvPr id="1160200" name="Line 8"/>
          <p:cNvSpPr>
            <a:spLocks noChangeShapeType="1"/>
          </p:cNvSpPr>
          <p:nvPr/>
        </p:nvSpPr>
        <p:spPr bwMode="auto">
          <a:xfrm>
            <a:off x="0" y="0"/>
            <a:ext cx="0" cy="457200"/>
          </a:xfrm>
          <a:prstGeom prst="line">
            <a:avLst/>
          </a:prstGeom>
          <a:noFill/>
          <a:ln w="0">
            <a:solidFill>
              <a:srgbClr val="FDFFFF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b-NO"/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Many Algorithms Exist</a:t>
            </a:r>
          </a:p>
        </p:txBody>
      </p:sp>
      <p:sp>
        <p:nvSpPr>
          <p:cNvPr id="1213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/>
              <a:t>First In First Out (FIFO) </a:t>
            </a:r>
          </a:p>
          <a:p>
            <a:r>
              <a:rPr lang="en-US" sz="2000" dirty="0"/>
              <a:t>Round-Robin (RR)</a:t>
            </a:r>
          </a:p>
          <a:p>
            <a:r>
              <a:rPr lang="en-US" sz="2000" dirty="0"/>
              <a:t>Shortest Job First</a:t>
            </a:r>
          </a:p>
          <a:p>
            <a:r>
              <a:rPr lang="en-US" sz="2000" dirty="0"/>
              <a:t>Shortest Time to Completion First </a:t>
            </a:r>
          </a:p>
          <a:p>
            <a:r>
              <a:rPr lang="en-US" sz="2000" dirty="0"/>
              <a:t>Shortest Remaining Time to Completion First  </a:t>
            </a:r>
            <a:r>
              <a:rPr lang="en-US" sz="1200" dirty="0"/>
              <a:t>(a.k.a. Shortest Remaining Time First)</a:t>
            </a:r>
            <a:endParaRPr lang="en-US" sz="2000" dirty="0"/>
          </a:p>
          <a:p>
            <a:r>
              <a:rPr lang="en-US" sz="2000" dirty="0"/>
              <a:t>Lottery</a:t>
            </a:r>
          </a:p>
          <a:p>
            <a:r>
              <a:rPr lang="en-US" sz="2000" dirty="0"/>
              <a:t>Fair Queuing</a:t>
            </a:r>
          </a:p>
          <a:p>
            <a:r>
              <a:rPr lang="en-US" sz="2000" dirty="0"/>
              <a:t>…</a:t>
            </a:r>
            <a:br>
              <a:rPr lang="en-US" sz="2000" dirty="0"/>
            </a:b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1477351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7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FIFO and Round Robin</a:t>
            </a:r>
          </a:p>
        </p:txBody>
      </p:sp>
      <p:sp>
        <p:nvSpPr>
          <p:cNvPr id="120729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-20320" y="866775"/>
            <a:ext cx="4608513" cy="5648325"/>
          </a:xfrm>
        </p:spPr>
        <p:txBody>
          <a:bodyPr/>
          <a:lstStyle/>
          <a:p>
            <a:pPr>
              <a:buFont typeface="Wingdings" pitchFamily="2" charset="2"/>
              <a:buNone/>
            </a:pPr>
            <a:r>
              <a:rPr lang="en-US" sz="2400" dirty="0">
                <a:solidFill>
                  <a:schemeClr val="folHlink"/>
                </a:solidFill>
              </a:rPr>
              <a:t>FIFO</a:t>
            </a:r>
            <a:r>
              <a:rPr lang="en-US" sz="2400" dirty="0"/>
              <a:t>:</a:t>
            </a:r>
            <a:br>
              <a:rPr lang="en-US" sz="2400" dirty="0"/>
            </a:br>
            <a:br>
              <a:rPr lang="en-US" sz="2400" dirty="0"/>
            </a:br>
            <a:endParaRPr lang="en-US" sz="2400" dirty="0"/>
          </a:p>
          <a:p>
            <a:r>
              <a:rPr lang="en-US" sz="2000" dirty="0"/>
              <a:t>Run</a:t>
            </a:r>
          </a:p>
          <a:p>
            <a:pPr lvl="1"/>
            <a:r>
              <a:rPr lang="en-US" sz="1800" dirty="0"/>
              <a:t>to completion (old days)</a:t>
            </a:r>
          </a:p>
          <a:p>
            <a:pPr lvl="1"/>
            <a:r>
              <a:rPr lang="en-US" sz="1800" dirty="0"/>
              <a:t>until blocked, yield or exit</a:t>
            </a:r>
            <a:br>
              <a:rPr lang="en-US" sz="1800" dirty="0"/>
            </a:br>
            <a:br>
              <a:rPr lang="en-US" sz="1800" dirty="0"/>
            </a:br>
            <a:endParaRPr lang="en-US" sz="1800" dirty="0"/>
          </a:p>
          <a:p>
            <a:r>
              <a:rPr lang="en-US" sz="2000" dirty="0"/>
              <a:t>Advantages</a:t>
            </a:r>
          </a:p>
          <a:p>
            <a:pPr lvl="1"/>
            <a:r>
              <a:rPr lang="en-US" sz="1800" dirty="0"/>
              <a:t>simple</a:t>
            </a:r>
            <a:br>
              <a:rPr lang="en-US" sz="1800" dirty="0"/>
            </a:br>
            <a:br>
              <a:rPr lang="en-US" sz="1800" dirty="0"/>
            </a:br>
            <a:endParaRPr lang="en-US" sz="1800" dirty="0"/>
          </a:p>
          <a:p>
            <a:r>
              <a:rPr lang="en-US" sz="2000" dirty="0"/>
              <a:t>Disadvantage</a:t>
            </a:r>
          </a:p>
          <a:p>
            <a:pPr lvl="1"/>
            <a:r>
              <a:rPr lang="en-US" sz="1600" dirty="0"/>
              <a:t>long waiting times</a:t>
            </a:r>
          </a:p>
        </p:txBody>
      </p:sp>
      <p:sp>
        <p:nvSpPr>
          <p:cNvPr id="1207300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4811529" y="876935"/>
            <a:ext cx="4403591" cy="5648325"/>
          </a:xfrm>
        </p:spPr>
        <p:txBody>
          <a:bodyPr/>
          <a:lstStyle/>
          <a:p>
            <a:pPr>
              <a:buFont typeface="Wingdings" pitchFamily="2" charset="2"/>
              <a:buNone/>
            </a:pPr>
            <a:r>
              <a:rPr lang="en-US" sz="2400" dirty="0">
                <a:solidFill>
                  <a:schemeClr val="folHlink"/>
                </a:solidFill>
              </a:rPr>
              <a:t>Round-Robin (RR)</a:t>
            </a:r>
            <a:r>
              <a:rPr lang="en-US" sz="2400" dirty="0"/>
              <a:t>:</a:t>
            </a:r>
            <a:br>
              <a:rPr lang="en-US" sz="2400" dirty="0"/>
            </a:br>
            <a:br>
              <a:rPr lang="en-US" sz="2400" dirty="0"/>
            </a:br>
            <a:endParaRPr lang="en-US" sz="2400" dirty="0"/>
          </a:p>
          <a:p>
            <a:r>
              <a:rPr lang="en-US" sz="2000" dirty="0"/>
              <a:t>FIFO queue</a:t>
            </a:r>
            <a:br>
              <a:rPr lang="en-US" sz="2000" dirty="0"/>
            </a:br>
            <a:endParaRPr lang="en-US" sz="2000" dirty="0"/>
          </a:p>
          <a:p>
            <a:r>
              <a:rPr lang="en-US" sz="2000" dirty="0"/>
              <a:t>Each process runs a given time</a:t>
            </a:r>
          </a:p>
          <a:p>
            <a:pPr lvl="1"/>
            <a:r>
              <a:rPr lang="en-US" sz="1800" dirty="0"/>
              <a:t>each process gets 1/n of the CPU </a:t>
            </a:r>
            <a:br>
              <a:rPr lang="en-US" sz="1800" dirty="0"/>
            </a:br>
            <a:r>
              <a:rPr lang="en-US" sz="1800" dirty="0"/>
              <a:t>in max t time units per round</a:t>
            </a:r>
          </a:p>
          <a:p>
            <a:pPr lvl="1"/>
            <a:r>
              <a:rPr lang="en-US" sz="1800" dirty="0"/>
              <a:t>the preempted process is put back </a:t>
            </a:r>
            <a:br>
              <a:rPr lang="en-US" sz="1800" dirty="0"/>
            </a:br>
            <a:r>
              <a:rPr lang="en-US" sz="1800" dirty="0"/>
              <a:t>in the queue</a:t>
            </a:r>
            <a:br>
              <a:rPr lang="en-US" sz="1800" dirty="0"/>
            </a:br>
            <a:endParaRPr lang="en-US" sz="1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34557" t="46963" r="12888" b="40592"/>
          <a:stretch/>
        </p:blipFill>
        <p:spPr>
          <a:xfrm>
            <a:off x="4907280" y="1361204"/>
            <a:ext cx="2895600" cy="51422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34557" t="75704" r="12888" b="11259"/>
          <a:stretch/>
        </p:blipFill>
        <p:spPr>
          <a:xfrm>
            <a:off x="60960" y="1361204"/>
            <a:ext cx="2895600" cy="53871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73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73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73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730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730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346" name="Rectangle 2"/>
          <p:cNvSpPr>
            <a:spLocks noGrp="1" noChangeArrowheads="1"/>
          </p:cNvSpPr>
          <p:nvPr>
            <p:ph type="title"/>
          </p:nvPr>
        </p:nvSpPr>
        <p:spPr>
          <a:xfrm>
            <a:off x="312738" y="187325"/>
            <a:ext cx="8797925" cy="468313"/>
          </a:xfrm>
          <a:noFill/>
          <a:ln/>
        </p:spPr>
        <p:txBody>
          <a:bodyPr lIns="92075" tIns="46038" rIns="92075" bIns="46038" anchor="ctr"/>
          <a:lstStyle/>
          <a:p>
            <a:r>
              <a:rPr lang="en-US"/>
              <a:t>FIFO and Round Robin</a:t>
            </a:r>
          </a:p>
        </p:txBody>
      </p:sp>
      <p:sp>
        <p:nvSpPr>
          <p:cNvPr id="12093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5840" y="762765"/>
            <a:ext cx="8888160" cy="5741844"/>
          </a:xfrm>
          <a:noFill/>
          <a:ln/>
        </p:spPr>
        <p:txBody>
          <a:bodyPr lIns="92075" tIns="46038" rIns="92075" bIns="46038"/>
          <a:lstStyle/>
          <a:p>
            <a:pPr>
              <a:lnSpc>
                <a:spcPct val="90000"/>
              </a:lnSpc>
            </a:pPr>
            <a:r>
              <a:rPr lang="en-US" sz="2000" dirty="0"/>
              <a:t>Example: 10 jobs and each takes 100 seconds, assuming no overhead (!?)</a:t>
            </a:r>
            <a:br>
              <a:rPr lang="en-US" sz="2000" dirty="0"/>
            </a:br>
            <a:endParaRPr lang="en-US" sz="2000" dirty="0"/>
          </a:p>
          <a:p>
            <a:pPr>
              <a:lnSpc>
                <a:spcPct val="90000"/>
              </a:lnSpc>
            </a:pPr>
            <a:r>
              <a:rPr lang="en-US" sz="2000" dirty="0"/>
              <a:t>FIFO – the process runs until finished</a:t>
            </a:r>
          </a:p>
          <a:p>
            <a:pPr lvl="1">
              <a:lnSpc>
                <a:spcPct val="90000"/>
              </a:lnSpc>
            </a:pPr>
            <a:r>
              <a:rPr lang="en-US" sz="1800" dirty="0">
                <a:solidFill>
                  <a:schemeClr val="folHlink"/>
                </a:solidFill>
              </a:rPr>
              <a:t>start</a:t>
            </a:r>
            <a:r>
              <a:rPr lang="en-US" sz="1800" dirty="0"/>
              <a:t>: 	</a:t>
            </a:r>
            <a:r>
              <a:rPr lang="en-US" sz="1800" u="sng" dirty="0"/>
              <a:t>job1</a:t>
            </a:r>
            <a:r>
              <a:rPr lang="en-US" sz="1800" dirty="0"/>
              <a:t>:    0s, </a:t>
            </a:r>
            <a:r>
              <a:rPr lang="en-US" sz="1800" u="sng" dirty="0"/>
              <a:t>job2</a:t>
            </a:r>
            <a:r>
              <a:rPr lang="en-US" sz="1800" dirty="0"/>
              <a:t>: 100s, ... , </a:t>
            </a:r>
            <a:r>
              <a:rPr lang="en-US" sz="1800" u="sng" dirty="0"/>
              <a:t>job10</a:t>
            </a:r>
            <a:r>
              <a:rPr lang="en-US" sz="1800" dirty="0"/>
              <a:t>: 900s   </a:t>
            </a:r>
            <a:r>
              <a:rPr lang="en-US" sz="1800" dirty="0" err="1">
                <a:sym typeface="Wingdings" pitchFamily="2" charset="2"/>
              </a:rPr>
              <a:t></a:t>
            </a:r>
            <a:r>
              <a:rPr lang="en-US" sz="1800" dirty="0"/>
              <a:t> </a:t>
            </a:r>
            <a:r>
              <a:rPr lang="en-US" sz="1800" b="1" dirty="0"/>
              <a:t>average</a:t>
            </a:r>
            <a:r>
              <a:rPr lang="en-US" sz="1800" dirty="0"/>
              <a:t> 450s</a:t>
            </a:r>
          </a:p>
          <a:p>
            <a:pPr lvl="1">
              <a:lnSpc>
                <a:spcPct val="90000"/>
              </a:lnSpc>
            </a:pPr>
            <a:r>
              <a:rPr lang="en-US" sz="1800" dirty="0">
                <a:solidFill>
                  <a:schemeClr val="folHlink"/>
                </a:solidFill>
              </a:rPr>
              <a:t>finished</a:t>
            </a:r>
            <a:r>
              <a:rPr lang="en-US" sz="1800" dirty="0"/>
              <a:t>: 	</a:t>
            </a:r>
            <a:r>
              <a:rPr lang="en-US" sz="1800" u="sng" dirty="0"/>
              <a:t>job1</a:t>
            </a:r>
            <a:r>
              <a:rPr lang="en-US" sz="1800" dirty="0"/>
              <a:t>: 100s, </a:t>
            </a:r>
            <a:r>
              <a:rPr lang="en-US" sz="1800" u="sng" dirty="0"/>
              <a:t>job2</a:t>
            </a:r>
            <a:r>
              <a:rPr lang="en-US" sz="1800" dirty="0"/>
              <a:t>: 200s, ... , </a:t>
            </a:r>
            <a:r>
              <a:rPr lang="en-US" sz="1800" u="sng" dirty="0"/>
              <a:t>job10</a:t>
            </a:r>
            <a:r>
              <a:rPr lang="en-US" sz="1800" dirty="0"/>
              <a:t>: 1000s </a:t>
            </a:r>
            <a:r>
              <a:rPr lang="en-US" sz="1800" dirty="0" err="1">
                <a:sym typeface="Wingdings" pitchFamily="2" charset="2"/>
              </a:rPr>
              <a:t></a:t>
            </a:r>
            <a:r>
              <a:rPr lang="en-US" sz="1800" dirty="0"/>
              <a:t> </a:t>
            </a:r>
            <a:r>
              <a:rPr lang="en-US" sz="1800" b="1" dirty="0"/>
              <a:t>average</a:t>
            </a:r>
            <a:r>
              <a:rPr lang="en-US" sz="1800" dirty="0"/>
              <a:t> 550s</a:t>
            </a:r>
          </a:p>
          <a:p>
            <a:pPr lvl="1">
              <a:lnSpc>
                <a:spcPct val="90000"/>
              </a:lnSpc>
            </a:pPr>
            <a:r>
              <a:rPr lang="en-US" sz="1800" dirty="0"/>
              <a:t>some get long waiting time, but some are lucky</a:t>
            </a:r>
            <a:br>
              <a:rPr lang="en-US" sz="1800" dirty="0"/>
            </a:br>
            <a:endParaRPr lang="en-US" sz="1800" dirty="0"/>
          </a:p>
          <a:p>
            <a:pPr>
              <a:lnSpc>
                <a:spcPct val="90000"/>
              </a:lnSpc>
            </a:pPr>
            <a:r>
              <a:rPr lang="en-US" sz="2000" dirty="0"/>
              <a:t>RR – time slice of 1s</a:t>
            </a:r>
          </a:p>
          <a:p>
            <a:pPr lvl="1">
              <a:lnSpc>
                <a:spcPct val="90000"/>
              </a:lnSpc>
            </a:pPr>
            <a:r>
              <a:rPr lang="en-US" sz="1800" dirty="0">
                <a:solidFill>
                  <a:schemeClr val="folHlink"/>
                </a:solidFill>
              </a:rPr>
              <a:t>start</a:t>
            </a:r>
            <a:r>
              <a:rPr lang="en-US" sz="1800" dirty="0"/>
              <a:t>: 	</a:t>
            </a:r>
            <a:r>
              <a:rPr lang="en-US" sz="1800" u="sng" dirty="0"/>
              <a:t>job1</a:t>
            </a:r>
            <a:r>
              <a:rPr lang="en-US" sz="1800" dirty="0"/>
              <a:t>:    0s, </a:t>
            </a:r>
            <a:r>
              <a:rPr lang="en-US" sz="1800" u="sng" dirty="0"/>
              <a:t>job2</a:t>
            </a:r>
            <a:r>
              <a:rPr lang="en-US" sz="1800" dirty="0"/>
              <a:t>: 1s, ... , </a:t>
            </a:r>
            <a:r>
              <a:rPr lang="en-US" sz="1800" u="sng" dirty="0"/>
              <a:t>job10</a:t>
            </a:r>
            <a:r>
              <a:rPr lang="en-US" sz="1800" dirty="0"/>
              <a:t>: 9s          </a:t>
            </a:r>
            <a:r>
              <a:rPr lang="en-US" sz="1800" dirty="0">
                <a:sym typeface="Wingdings" pitchFamily="2" charset="2"/>
              </a:rPr>
              <a:t></a:t>
            </a:r>
            <a:r>
              <a:rPr lang="en-US" sz="1800" dirty="0"/>
              <a:t> </a:t>
            </a:r>
            <a:r>
              <a:rPr lang="en-US" sz="1800" b="1" dirty="0"/>
              <a:t>average</a:t>
            </a:r>
            <a:r>
              <a:rPr lang="en-US" sz="1800" dirty="0"/>
              <a:t> 4.5s</a:t>
            </a:r>
            <a:endParaRPr lang="en-US" sz="1800" dirty="0">
              <a:solidFill>
                <a:schemeClr val="folHlink"/>
              </a:solidFill>
            </a:endParaRPr>
          </a:p>
          <a:p>
            <a:pPr lvl="1">
              <a:lnSpc>
                <a:spcPct val="90000"/>
              </a:lnSpc>
            </a:pPr>
            <a:r>
              <a:rPr lang="en-US" sz="1800" dirty="0">
                <a:solidFill>
                  <a:schemeClr val="folHlink"/>
                </a:solidFill>
              </a:rPr>
              <a:t>finished</a:t>
            </a:r>
            <a:r>
              <a:rPr lang="en-US" sz="1800" dirty="0"/>
              <a:t>: 	</a:t>
            </a:r>
            <a:r>
              <a:rPr lang="en-US" sz="1800" u="sng" dirty="0"/>
              <a:t>job1</a:t>
            </a:r>
            <a:r>
              <a:rPr lang="en-US" sz="1800" dirty="0"/>
              <a:t>: 991s, </a:t>
            </a:r>
            <a:r>
              <a:rPr lang="en-US" sz="1800" u="sng" dirty="0"/>
              <a:t>job2</a:t>
            </a:r>
            <a:r>
              <a:rPr lang="en-US" sz="1800" dirty="0"/>
              <a:t>: 992s, ... , </a:t>
            </a:r>
            <a:r>
              <a:rPr lang="en-US" sz="1800" u="sng" dirty="0"/>
              <a:t>job10</a:t>
            </a:r>
            <a:r>
              <a:rPr lang="en-US" sz="1800" dirty="0"/>
              <a:t>: 1000s </a:t>
            </a:r>
            <a:r>
              <a:rPr lang="en-US" sz="1800" dirty="0" err="1">
                <a:sym typeface="Wingdings" pitchFamily="2" charset="2"/>
              </a:rPr>
              <a:t></a:t>
            </a:r>
            <a:r>
              <a:rPr lang="en-US" sz="1800" dirty="0"/>
              <a:t> </a:t>
            </a:r>
            <a:r>
              <a:rPr lang="en-US" sz="1800" b="1" dirty="0"/>
              <a:t>average</a:t>
            </a:r>
            <a:r>
              <a:rPr lang="en-US" sz="1800" dirty="0"/>
              <a:t> 995.5s</a:t>
            </a:r>
          </a:p>
          <a:p>
            <a:pPr lvl="1">
              <a:lnSpc>
                <a:spcPct val="90000"/>
              </a:lnSpc>
            </a:pPr>
            <a:r>
              <a:rPr lang="en-US" sz="1800" dirty="0"/>
              <a:t>fair, but no one is lucky</a:t>
            </a:r>
            <a:br>
              <a:rPr lang="en-US" sz="1800" dirty="0"/>
            </a:br>
            <a:endParaRPr lang="en-US" sz="1800" dirty="0"/>
          </a:p>
          <a:p>
            <a:pPr>
              <a:lnSpc>
                <a:spcPct val="90000"/>
              </a:lnSpc>
            </a:pPr>
            <a:r>
              <a:rPr lang="en-US" sz="2000" dirty="0"/>
              <a:t>Comparisons</a:t>
            </a:r>
          </a:p>
          <a:p>
            <a:pPr lvl="1">
              <a:lnSpc>
                <a:spcPct val="90000"/>
              </a:lnSpc>
            </a:pPr>
            <a:r>
              <a:rPr lang="en-US" sz="1800" dirty="0"/>
              <a:t>FIFO better for long CPU-intensive jobs (there </a:t>
            </a:r>
            <a:r>
              <a:rPr lang="en-US" sz="1800" b="1" u="sng" dirty="0"/>
              <a:t>is</a:t>
            </a:r>
            <a:r>
              <a:rPr lang="en-US" sz="1800" dirty="0"/>
              <a:t> overhead in switching!!)</a:t>
            </a:r>
          </a:p>
          <a:p>
            <a:pPr lvl="1">
              <a:lnSpc>
                <a:spcPct val="90000"/>
              </a:lnSpc>
            </a:pPr>
            <a:r>
              <a:rPr lang="en-US" sz="1800" dirty="0"/>
              <a:t>but RR much better for interactivity!</a:t>
            </a:r>
            <a:br>
              <a:rPr lang="en-US" sz="1800" dirty="0"/>
            </a:br>
            <a:br>
              <a:rPr lang="en-US" sz="1800" dirty="0"/>
            </a:br>
            <a:endParaRPr lang="en-US" sz="1800" dirty="0"/>
          </a:p>
          <a:p>
            <a:pPr>
              <a:lnSpc>
                <a:spcPct val="90000"/>
              </a:lnSpc>
            </a:pPr>
            <a:r>
              <a:rPr lang="en-US" sz="2000" b="1" dirty="0">
                <a:solidFill>
                  <a:srgbClr val="CC0000"/>
                </a:solidFill>
              </a:rPr>
              <a:t>But, how to choose the right time slice??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34557" t="46963" r="12888" b="40592"/>
          <a:stretch/>
        </p:blipFill>
        <p:spPr>
          <a:xfrm rot="5400000">
            <a:off x="-214996" y="3521453"/>
            <a:ext cx="1059179" cy="33532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34557" t="75704" r="12888" b="11259"/>
          <a:stretch/>
        </p:blipFill>
        <p:spPr>
          <a:xfrm rot="5400000">
            <a:off x="-230649" y="2017648"/>
            <a:ext cx="1059178" cy="351288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93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93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93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93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93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93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93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93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934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934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934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934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09347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Scheduling: goals</a:t>
            </a:r>
          </a:p>
        </p:txBody>
      </p:sp>
      <p:sp>
        <p:nvSpPr>
          <p:cNvPr id="1192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sz="2000" dirty="0"/>
              <a:t>“Most reasonable” criteria depend </a:t>
            </a:r>
            <a:r>
              <a:rPr lang="en-US" sz="2000" u="sng" dirty="0">
                <a:solidFill>
                  <a:srgbClr val="0000FF"/>
                </a:solidFill>
              </a:rPr>
              <a:t>on who you are</a:t>
            </a:r>
            <a:br>
              <a:rPr lang="en-US" sz="2000" dirty="0"/>
            </a:br>
            <a:r>
              <a:rPr lang="en-US" sz="2000" dirty="0"/>
              <a:t> </a:t>
            </a:r>
          </a:p>
          <a:p>
            <a:pPr lvl="1">
              <a:lnSpc>
                <a:spcPct val="90000"/>
              </a:lnSpc>
            </a:pPr>
            <a:r>
              <a:rPr lang="en-US" sz="1800" dirty="0"/>
              <a:t>Kernel</a:t>
            </a:r>
          </a:p>
          <a:p>
            <a:pPr lvl="2">
              <a:lnSpc>
                <a:spcPct val="90000"/>
              </a:lnSpc>
            </a:pPr>
            <a:r>
              <a:rPr lang="en-US" sz="1600" dirty="0"/>
              <a:t>Resource management</a:t>
            </a:r>
          </a:p>
          <a:p>
            <a:pPr lvl="3">
              <a:lnSpc>
                <a:spcPct val="90000"/>
              </a:lnSpc>
            </a:pPr>
            <a:r>
              <a:rPr lang="en-US" sz="1500" dirty="0"/>
              <a:t>processor utilization, throughput, fairness</a:t>
            </a:r>
            <a:br>
              <a:rPr lang="en-US" sz="1500" dirty="0"/>
            </a:br>
            <a:endParaRPr lang="en-US" sz="1500" dirty="0"/>
          </a:p>
          <a:p>
            <a:pPr lvl="1">
              <a:lnSpc>
                <a:spcPct val="90000"/>
              </a:lnSpc>
            </a:pPr>
            <a:r>
              <a:rPr lang="en-US" sz="1800" dirty="0"/>
              <a:t>User</a:t>
            </a:r>
          </a:p>
          <a:p>
            <a:pPr lvl="2">
              <a:lnSpc>
                <a:spcPct val="90000"/>
              </a:lnSpc>
            </a:pPr>
            <a:r>
              <a:rPr lang="en-US" sz="1600" dirty="0"/>
              <a:t>Interactivity</a:t>
            </a:r>
          </a:p>
          <a:p>
            <a:pPr lvl="3">
              <a:lnSpc>
                <a:spcPct val="90000"/>
              </a:lnSpc>
            </a:pPr>
            <a:r>
              <a:rPr lang="en-US" sz="1500" dirty="0"/>
              <a:t>response time </a:t>
            </a:r>
            <a:br>
              <a:rPr lang="en-US" sz="1500" dirty="0"/>
            </a:br>
            <a:r>
              <a:rPr lang="en-US" sz="1200" dirty="0"/>
              <a:t>(</a:t>
            </a:r>
            <a:r>
              <a:rPr lang="en-US" sz="1200" i="1" dirty="0"/>
              <a:t>Example:</a:t>
            </a:r>
            <a:r>
              <a:rPr lang="en-US" sz="1200" dirty="0"/>
              <a:t> when playing a game, we will not accept </a:t>
            </a:r>
            <a:br>
              <a:rPr lang="en-US" sz="1200" dirty="0"/>
            </a:br>
            <a:r>
              <a:rPr lang="en-US" sz="1200" dirty="0"/>
              <a:t>waiting 10s each time we use the joystick)</a:t>
            </a:r>
            <a:br>
              <a:rPr lang="en-US" sz="1200" dirty="0"/>
            </a:br>
            <a:endParaRPr lang="en-US" sz="1200" dirty="0"/>
          </a:p>
          <a:p>
            <a:pPr lvl="2">
              <a:lnSpc>
                <a:spcPct val="90000"/>
              </a:lnSpc>
            </a:pPr>
            <a:r>
              <a:rPr lang="en-US" sz="1600" dirty="0"/>
              <a:t>Predictability</a:t>
            </a:r>
          </a:p>
          <a:p>
            <a:pPr lvl="3">
              <a:lnSpc>
                <a:spcPct val="90000"/>
              </a:lnSpc>
            </a:pPr>
            <a:r>
              <a:rPr lang="en-US" sz="1500" dirty="0"/>
              <a:t>identical performance every time</a:t>
            </a:r>
            <a:br>
              <a:rPr lang="en-US" sz="1500" dirty="0"/>
            </a:br>
            <a:r>
              <a:rPr lang="en-US" sz="1200" dirty="0"/>
              <a:t>(</a:t>
            </a:r>
            <a:r>
              <a:rPr lang="en-US" sz="1200" i="1" dirty="0"/>
              <a:t>Example:</a:t>
            </a:r>
            <a:r>
              <a:rPr lang="en-US" sz="1200" dirty="0"/>
              <a:t> when using the editor, we will not accept </a:t>
            </a:r>
            <a:br>
              <a:rPr lang="en-US" sz="1200" dirty="0"/>
            </a:br>
            <a:r>
              <a:rPr lang="en-US" sz="1200" dirty="0"/>
              <a:t>waiting 5s one time and 5ms another time to get echo)</a:t>
            </a:r>
            <a:br>
              <a:rPr lang="en-US" sz="1200" dirty="0"/>
            </a:br>
            <a:br>
              <a:rPr lang="en-US" sz="1200" dirty="0"/>
            </a:br>
            <a:br>
              <a:rPr lang="en-US" sz="1200" dirty="0"/>
            </a:br>
            <a:endParaRPr lang="en-US" sz="1500" dirty="0"/>
          </a:p>
          <a:p>
            <a:pPr>
              <a:lnSpc>
                <a:spcPct val="90000"/>
              </a:lnSpc>
            </a:pPr>
            <a:r>
              <a:rPr lang="en-US" sz="2000" dirty="0"/>
              <a:t>“Most reasonable” criteria depend </a:t>
            </a:r>
            <a:r>
              <a:rPr lang="en-US" sz="2000" u="sng" dirty="0">
                <a:solidFill>
                  <a:srgbClr val="0000FF"/>
                </a:solidFill>
              </a:rPr>
              <a:t>on environment</a:t>
            </a:r>
          </a:p>
          <a:p>
            <a:pPr lvl="1">
              <a:lnSpc>
                <a:spcPct val="90000"/>
              </a:lnSpc>
            </a:pPr>
            <a:r>
              <a:rPr lang="en-US" sz="1800" dirty="0"/>
              <a:t>Server vs. end-system</a:t>
            </a:r>
          </a:p>
          <a:p>
            <a:pPr lvl="1">
              <a:lnSpc>
                <a:spcPct val="90000"/>
              </a:lnSpc>
            </a:pPr>
            <a:r>
              <a:rPr lang="en-US" sz="1800" dirty="0"/>
              <a:t>Stationary vs. mobile</a:t>
            </a:r>
          </a:p>
          <a:p>
            <a:pPr lvl="1">
              <a:lnSpc>
                <a:spcPct val="90000"/>
              </a:lnSpc>
            </a:pPr>
            <a:r>
              <a:rPr lang="en-US" sz="1800" dirty="0"/>
              <a:t>…</a:t>
            </a:r>
          </a:p>
        </p:txBody>
      </p:sp>
      <p:grpSp>
        <p:nvGrpSpPr>
          <p:cNvPr id="5" name="Group 4"/>
          <p:cNvGrpSpPr/>
          <p:nvPr/>
        </p:nvGrpSpPr>
        <p:grpSpPr>
          <a:xfrm rot="20563675">
            <a:off x="5769610" y="5346699"/>
            <a:ext cx="3108961" cy="756529"/>
            <a:chOff x="5283200" y="5425440"/>
            <a:chExt cx="3108961" cy="756529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83200" y="5425440"/>
              <a:ext cx="1933303" cy="751840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741921" y="5425440"/>
              <a:ext cx="650240" cy="756529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7274560" y="5628640"/>
              <a:ext cx="4725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0" dirty="0"/>
                <a:t>vs. 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 rot="20547200">
            <a:off x="5690923" y="1198880"/>
            <a:ext cx="3267507" cy="830580"/>
            <a:chOff x="5182924" y="2255520"/>
            <a:chExt cx="3267507" cy="83058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182924" y="2367280"/>
              <a:ext cx="1309315" cy="67564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424420" y="2255520"/>
              <a:ext cx="1026011" cy="830580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6739057" y="2563222"/>
              <a:ext cx="4725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0" dirty="0"/>
                <a:t>vs. </a:t>
              </a: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07733C8A-1DC0-D946-857D-46E04D0D60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0566921">
            <a:off x="5727398" y="2919708"/>
            <a:ext cx="1201420" cy="7980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5238AA3-2DDF-044D-8A68-3B23EF6DD45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0637969">
            <a:off x="5757833" y="4021811"/>
            <a:ext cx="1150620" cy="75874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296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9296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296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19296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296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19296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296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19296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Scheduling: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 “Most reasonable” criteria depend </a:t>
            </a:r>
            <a:r>
              <a:rPr lang="en-US" sz="2400" u="sng" dirty="0">
                <a:solidFill>
                  <a:srgbClr val="0000FF"/>
                </a:solidFill>
              </a:rPr>
              <a:t>on target system</a:t>
            </a:r>
            <a:endParaRPr lang="en-US" sz="2400" dirty="0">
              <a:solidFill>
                <a:srgbClr val="0000FF"/>
              </a:solidFill>
            </a:endParaRPr>
          </a:p>
          <a:p>
            <a:pPr lvl="1"/>
            <a:endParaRPr lang="en-US" sz="1600" dirty="0"/>
          </a:p>
          <a:p>
            <a:pPr lvl="1"/>
            <a:r>
              <a:rPr lang="en-US" sz="1600" dirty="0"/>
              <a:t>Most/All types of systems</a:t>
            </a:r>
          </a:p>
          <a:p>
            <a:pPr lvl="2"/>
            <a:r>
              <a:rPr lang="en-US" sz="1400" dirty="0"/>
              <a:t>fairness – giving each process a fair share</a:t>
            </a:r>
          </a:p>
          <a:p>
            <a:pPr lvl="2"/>
            <a:r>
              <a:rPr lang="en-US" sz="1400" dirty="0"/>
              <a:t>balance – keeping all parts of the system busy</a:t>
            </a:r>
            <a:br>
              <a:rPr lang="en-US" sz="1400" dirty="0"/>
            </a:br>
            <a:endParaRPr lang="en-US" sz="1400" dirty="0"/>
          </a:p>
          <a:p>
            <a:pPr lvl="1"/>
            <a:r>
              <a:rPr lang="en-US" sz="1600" dirty="0"/>
              <a:t>Batch systems</a:t>
            </a:r>
          </a:p>
          <a:p>
            <a:pPr lvl="2"/>
            <a:r>
              <a:rPr lang="en-US" sz="1400" dirty="0"/>
              <a:t>turnaround time – minimize time between submission and termination</a:t>
            </a:r>
          </a:p>
          <a:p>
            <a:pPr lvl="2"/>
            <a:r>
              <a:rPr lang="en-US" sz="1400" dirty="0"/>
              <a:t>throughput – maximize number of jobs per hour</a:t>
            </a:r>
          </a:p>
          <a:p>
            <a:pPr lvl="2"/>
            <a:r>
              <a:rPr lang="en-US" sz="1400" dirty="0"/>
              <a:t>(CPU utilization – keep CPU busy all the time)</a:t>
            </a:r>
          </a:p>
          <a:p>
            <a:pPr marL="457200" lvl="1" indent="0">
              <a:buNone/>
            </a:pPr>
            <a:br>
              <a:rPr lang="en-US" sz="1600" dirty="0"/>
            </a:br>
            <a:endParaRPr lang="en-US" sz="1600" dirty="0"/>
          </a:p>
          <a:p>
            <a:pPr lvl="1"/>
            <a:r>
              <a:rPr lang="en-US" sz="1600" dirty="0"/>
              <a:t>Interactive systems</a:t>
            </a:r>
          </a:p>
          <a:p>
            <a:pPr lvl="2"/>
            <a:r>
              <a:rPr lang="en-US" sz="1400" dirty="0"/>
              <a:t>response time – respond to requests quickly</a:t>
            </a:r>
          </a:p>
          <a:p>
            <a:pPr lvl="2"/>
            <a:r>
              <a:rPr lang="en-US" sz="1400" dirty="0"/>
              <a:t>proportionality – meet users’ expectations</a:t>
            </a:r>
          </a:p>
          <a:p>
            <a:pPr marL="457200" lvl="1" indent="0">
              <a:buNone/>
            </a:pPr>
            <a:br>
              <a:rPr lang="en-US" sz="1600" dirty="0"/>
            </a:br>
            <a:endParaRPr lang="en-US" sz="1600" dirty="0"/>
          </a:p>
          <a:p>
            <a:pPr lvl="1"/>
            <a:r>
              <a:rPr lang="en-US" sz="1600" dirty="0"/>
              <a:t>Real-time systems</a:t>
            </a:r>
          </a:p>
          <a:p>
            <a:pPr lvl="2"/>
            <a:r>
              <a:rPr lang="en-US" sz="1400" dirty="0"/>
              <a:t>meet deadlines – avoid loosing data</a:t>
            </a:r>
          </a:p>
          <a:p>
            <a:pPr lvl="2"/>
            <a:r>
              <a:rPr lang="en-US" sz="1400" dirty="0"/>
              <a:t>predictability – avoid quality degradation in multimedia systems</a:t>
            </a:r>
          </a:p>
          <a:p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9234" y="4175759"/>
            <a:ext cx="1341726" cy="89979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5243" y="5557520"/>
            <a:ext cx="1748757" cy="8178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8400" y="2710150"/>
            <a:ext cx="1430020" cy="1043969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5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Scheduling classification  </a:t>
            </a:r>
          </a:p>
        </p:txBody>
      </p:sp>
      <p:sp>
        <p:nvSpPr>
          <p:cNvPr id="11950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sz="2000" dirty="0"/>
              <a:t>Scheduling algorithm classification:</a:t>
            </a:r>
          </a:p>
          <a:p>
            <a:pPr lvl="1">
              <a:lnSpc>
                <a:spcPct val="90000"/>
              </a:lnSpc>
            </a:pPr>
            <a:r>
              <a:rPr lang="en-US" sz="1800" dirty="0">
                <a:solidFill>
                  <a:schemeClr val="folHlink"/>
                </a:solidFill>
              </a:rPr>
              <a:t>dynamic</a:t>
            </a:r>
          </a:p>
          <a:p>
            <a:pPr lvl="2">
              <a:lnSpc>
                <a:spcPct val="90000"/>
              </a:lnSpc>
            </a:pPr>
            <a:r>
              <a:rPr lang="en-US" sz="1600" dirty="0"/>
              <a:t>makes scheduling decisions at run-time</a:t>
            </a:r>
          </a:p>
          <a:p>
            <a:pPr lvl="2">
              <a:lnSpc>
                <a:spcPct val="90000"/>
              </a:lnSpc>
            </a:pPr>
            <a:r>
              <a:rPr lang="en-US" sz="1600" dirty="0"/>
              <a:t>flexible to adapt</a:t>
            </a:r>
          </a:p>
          <a:p>
            <a:pPr lvl="2">
              <a:lnSpc>
                <a:spcPct val="90000"/>
              </a:lnSpc>
            </a:pPr>
            <a:r>
              <a:rPr lang="en-US" sz="1600" dirty="0"/>
              <a:t>considers only the actual task requests and execution time parameters</a:t>
            </a:r>
          </a:p>
          <a:p>
            <a:pPr lvl="2">
              <a:lnSpc>
                <a:spcPct val="90000"/>
              </a:lnSpc>
            </a:pPr>
            <a:r>
              <a:rPr lang="en-US" sz="1600" dirty="0"/>
              <a:t>large run-time overhead finding a schedule</a:t>
            </a:r>
          </a:p>
          <a:p>
            <a:pPr lvl="1">
              <a:lnSpc>
                <a:spcPct val="90000"/>
              </a:lnSpc>
            </a:pPr>
            <a:r>
              <a:rPr lang="en-US" sz="1800" dirty="0">
                <a:solidFill>
                  <a:schemeClr val="folHlink"/>
                </a:solidFill>
              </a:rPr>
              <a:t>static</a:t>
            </a:r>
          </a:p>
          <a:p>
            <a:pPr lvl="2">
              <a:lnSpc>
                <a:spcPct val="90000"/>
              </a:lnSpc>
            </a:pPr>
            <a:r>
              <a:rPr lang="en-US" sz="1600" dirty="0"/>
              <a:t>makes scheduling decisions off-line (also called pre-run-time)</a:t>
            </a:r>
          </a:p>
          <a:p>
            <a:pPr lvl="2">
              <a:lnSpc>
                <a:spcPct val="90000"/>
              </a:lnSpc>
            </a:pPr>
            <a:r>
              <a:rPr lang="en-US" sz="1600" dirty="0"/>
              <a:t>generates a dispatching table for the run-time dispatcher at compile time</a:t>
            </a:r>
          </a:p>
          <a:p>
            <a:pPr lvl="2">
              <a:lnSpc>
                <a:spcPct val="90000"/>
              </a:lnSpc>
            </a:pPr>
            <a:r>
              <a:rPr lang="en-US" sz="1600" dirty="0"/>
              <a:t>needs complete knowledge of the task before compiling</a:t>
            </a:r>
          </a:p>
          <a:p>
            <a:pPr lvl="2">
              <a:lnSpc>
                <a:spcPct val="90000"/>
              </a:lnSpc>
            </a:pPr>
            <a:r>
              <a:rPr lang="en-US" sz="1600" dirty="0"/>
              <a:t>small run-time overhead</a:t>
            </a:r>
            <a:br>
              <a:rPr lang="en-US" sz="1600" dirty="0"/>
            </a:br>
            <a:endParaRPr lang="en-US" sz="1600" dirty="0"/>
          </a:p>
          <a:p>
            <a:pPr lvl="1">
              <a:lnSpc>
                <a:spcPct val="90000"/>
              </a:lnSpc>
            </a:pPr>
            <a:r>
              <a:rPr lang="en-US" sz="1800" dirty="0">
                <a:solidFill>
                  <a:schemeClr val="folHlink"/>
                </a:solidFill>
              </a:rPr>
              <a:t>preemptive </a:t>
            </a:r>
          </a:p>
          <a:p>
            <a:pPr lvl="2">
              <a:lnSpc>
                <a:spcPct val="90000"/>
              </a:lnSpc>
            </a:pPr>
            <a:r>
              <a:rPr lang="en-US" sz="1600" dirty="0"/>
              <a:t>running tasks may be interrupted (preempted) by higher priority processes</a:t>
            </a:r>
          </a:p>
          <a:p>
            <a:pPr lvl="2">
              <a:lnSpc>
                <a:spcPct val="90000"/>
              </a:lnSpc>
            </a:pPr>
            <a:r>
              <a:rPr lang="en-US" sz="1600" dirty="0"/>
              <a:t>preempted process continues later at the same state</a:t>
            </a:r>
          </a:p>
          <a:p>
            <a:pPr lvl="2">
              <a:lnSpc>
                <a:spcPct val="90000"/>
              </a:lnSpc>
            </a:pPr>
            <a:r>
              <a:rPr lang="en-US" sz="1600" dirty="0"/>
              <a:t>overhead of contexts switching</a:t>
            </a:r>
          </a:p>
          <a:p>
            <a:pPr lvl="1">
              <a:lnSpc>
                <a:spcPct val="90000"/>
              </a:lnSpc>
            </a:pPr>
            <a:r>
              <a:rPr lang="en-US" sz="1800" dirty="0">
                <a:solidFill>
                  <a:schemeClr val="folHlink"/>
                </a:solidFill>
              </a:rPr>
              <a:t>non-preemptive</a:t>
            </a:r>
          </a:p>
          <a:p>
            <a:pPr lvl="2">
              <a:lnSpc>
                <a:spcPct val="90000"/>
              </a:lnSpc>
            </a:pPr>
            <a:r>
              <a:rPr lang="en-US" sz="1600" dirty="0"/>
              <a:t>running tasks will be allowed to finish its time-slot (higher priority processes must wait)</a:t>
            </a:r>
          </a:p>
          <a:p>
            <a:pPr lvl="2">
              <a:lnSpc>
                <a:spcPct val="90000"/>
              </a:lnSpc>
            </a:pPr>
            <a:r>
              <a:rPr lang="en-US" sz="1600" dirty="0"/>
              <a:t>reasonable for short tasks like sending a packet (used by disk and network cards)</a:t>
            </a:r>
          </a:p>
          <a:p>
            <a:pPr lvl="2">
              <a:lnSpc>
                <a:spcPct val="90000"/>
              </a:lnSpc>
            </a:pPr>
            <a:r>
              <a:rPr lang="en-US" sz="1600" dirty="0"/>
              <a:t>less frequent switches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11950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501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501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501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501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5011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5011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5011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5011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5" presetClass="emph" presetSubtype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28" dur="indefinite"/>
                                        <p:tgtEl>
                                          <p:spTgt spid="119501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95011" grpId="0" build="p" bldLvl="2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7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Preemption </a:t>
            </a:r>
          </a:p>
        </p:txBody>
      </p:sp>
      <p:sp>
        <p:nvSpPr>
          <p:cNvPr id="11970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758640"/>
            <a:ext cx="5832475" cy="5716588"/>
          </a:xfrm>
        </p:spPr>
        <p:txBody>
          <a:bodyPr/>
          <a:lstStyle/>
          <a:p>
            <a:pPr>
              <a:lnSpc>
                <a:spcPct val="90000"/>
              </a:lnSpc>
              <a:spcAft>
                <a:spcPct val="30000"/>
              </a:spcAft>
            </a:pPr>
            <a:r>
              <a:rPr lang="en-US" sz="1800" dirty="0"/>
              <a:t>Tasks waits for processing</a:t>
            </a:r>
          </a:p>
          <a:p>
            <a:pPr>
              <a:lnSpc>
                <a:spcPct val="90000"/>
              </a:lnSpc>
              <a:spcAft>
                <a:spcPct val="30000"/>
              </a:spcAft>
            </a:pPr>
            <a:r>
              <a:rPr lang="en-US" sz="1800" dirty="0"/>
              <a:t>Scheduler assigns priorities</a:t>
            </a:r>
          </a:p>
          <a:p>
            <a:pPr>
              <a:lnSpc>
                <a:spcPct val="90000"/>
              </a:lnSpc>
              <a:spcAft>
                <a:spcPct val="30000"/>
              </a:spcAft>
            </a:pPr>
            <a:r>
              <a:rPr lang="en-US" sz="1800" dirty="0"/>
              <a:t>Task with highest priority will be scheduled first</a:t>
            </a:r>
          </a:p>
          <a:p>
            <a:pPr>
              <a:lnSpc>
                <a:spcPct val="90000"/>
              </a:lnSpc>
              <a:spcAft>
                <a:spcPct val="30000"/>
              </a:spcAft>
            </a:pPr>
            <a:r>
              <a:rPr lang="en-US" sz="1800" dirty="0"/>
              <a:t>Preempt current execution if </a:t>
            </a:r>
          </a:p>
          <a:p>
            <a:pPr lvl="1">
              <a:lnSpc>
                <a:spcPct val="90000"/>
              </a:lnSpc>
              <a:spcAft>
                <a:spcPct val="30000"/>
              </a:spcAft>
            </a:pPr>
            <a:r>
              <a:rPr lang="en-US" sz="1400" dirty="0"/>
              <a:t>a higher priority (more urgent) task arrives</a:t>
            </a:r>
          </a:p>
          <a:p>
            <a:pPr lvl="1">
              <a:lnSpc>
                <a:spcPct val="90000"/>
              </a:lnSpc>
              <a:spcAft>
                <a:spcPct val="30000"/>
              </a:spcAft>
            </a:pPr>
            <a:r>
              <a:rPr lang="en-US" sz="1400" dirty="0"/>
              <a:t>timeslice is consumed</a:t>
            </a:r>
          </a:p>
          <a:p>
            <a:pPr lvl="1">
              <a:lnSpc>
                <a:spcPct val="90000"/>
              </a:lnSpc>
              <a:spcAft>
                <a:spcPct val="30000"/>
              </a:spcAft>
            </a:pPr>
            <a:r>
              <a:rPr lang="en-US" sz="1400" dirty="0"/>
              <a:t>…</a:t>
            </a:r>
            <a:br>
              <a:rPr lang="en-US" sz="1400" dirty="0"/>
            </a:br>
            <a:endParaRPr lang="en-US" sz="1400" dirty="0"/>
          </a:p>
          <a:p>
            <a:pPr>
              <a:lnSpc>
                <a:spcPct val="90000"/>
              </a:lnSpc>
            </a:pPr>
            <a:r>
              <a:rPr lang="en-US" sz="1800" dirty="0">
                <a:solidFill>
                  <a:srgbClr val="FF9933"/>
                </a:solidFill>
              </a:rPr>
              <a:t>Real-time</a:t>
            </a:r>
            <a:r>
              <a:rPr lang="en-US" sz="1800" dirty="0"/>
              <a:t> and </a:t>
            </a:r>
            <a:r>
              <a:rPr lang="en-US" sz="1800" dirty="0">
                <a:solidFill>
                  <a:schemeClr val="accent1"/>
                </a:solidFill>
              </a:rPr>
              <a:t>best effort</a:t>
            </a:r>
            <a:r>
              <a:rPr lang="en-US" sz="1800" dirty="0"/>
              <a:t> priorities</a:t>
            </a:r>
          </a:p>
          <a:p>
            <a:pPr lvl="1">
              <a:lnSpc>
                <a:spcPct val="90000"/>
              </a:lnSpc>
            </a:pPr>
            <a:r>
              <a:rPr lang="en-US" sz="1600" dirty="0"/>
              <a:t>real-time processes have higher priority </a:t>
            </a:r>
            <a:br>
              <a:rPr lang="en-US" sz="1600" dirty="0"/>
            </a:br>
            <a:r>
              <a:rPr lang="en-US" sz="1200" dirty="0"/>
              <a:t>(if such processes exist, they will run)</a:t>
            </a:r>
            <a:br>
              <a:rPr lang="en-US" sz="1200" dirty="0"/>
            </a:br>
            <a:endParaRPr lang="en-US" sz="1200" dirty="0"/>
          </a:p>
          <a:p>
            <a:pPr>
              <a:lnSpc>
                <a:spcPct val="90000"/>
              </a:lnSpc>
            </a:pPr>
            <a:r>
              <a:rPr lang="en-US" sz="1800" dirty="0"/>
              <a:t>Two kinds of preemption:</a:t>
            </a:r>
          </a:p>
          <a:p>
            <a:pPr lvl="1">
              <a:lnSpc>
                <a:spcPct val="90000"/>
              </a:lnSpc>
            </a:pPr>
            <a:r>
              <a:rPr lang="en-US" sz="1600" dirty="0"/>
              <a:t>preemption points </a:t>
            </a:r>
          </a:p>
          <a:p>
            <a:pPr lvl="2">
              <a:lnSpc>
                <a:spcPct val="90000"/>
              </a:lnSpc>
            </a:pPr>
            <a:r>
              <a:rPr lang="en-US" sz="1400" dirty="0"/>
              <a:t>predictable overhead</a:t>
            </a:r>
          </a:p>
          <a:p>
            <a:pPr lvl="2">
              <a:lnSpc>
                <a:spcPct val="90000"/>
              </a:lnSpc>
            </a:pPr>
            <a:r>
              <a:rPr lang="en-US" sz="1400" dirty="0"/>
              <a:t>simplified scheduler accounting</a:t>
            </a:r>
          </a:p>
          <a:p>
            <a:pPr lvl="1">
              <a:lnSpc>
                <a:spcPct val="90000"/>
              </a:lnSpc>
            </a:pPr>
            <a:r>
              <a:rPr lang="en-US" sz="1600" dirty="0"/>
              <a:t>immediate preemption</a:t>
            </a:r>
          </a:p>
          <a:p>
            <a:pPr lvl="2">
              <a:lnSpc>
                <a:spcPct val="90000"/>
              </a:lnSpc>
            </a:pPr>
            <a:r>
              <a:rPr lang="en-US" sz="1400" dirty="0"/>
              <a:t>needed for hard real-time systems </a:t>
            </a:r>
          </a:p>
          <a:p>
            <a:pPr lvl="2">
              <a:lnSpc>
                <a:spcPct val="90000"/>
              </a:lnSpc>
            </a:pPr>
            <a:r>
              <a:rPr lang="en-US" sz="1400" dirty="0"/>
              <a:t>needs special timers and fast interrupt and context switch handling</a:t>
            </a:r>
          </a:p>
        </p:txBody>
      </p:sp>
      <p:sp>
        <p:nvSpPr>
          <p:cNvPr id="1197060" name="AutoShape 4"/>
          <p:cNvSpPr>
            <a:spLocks noChangeArrowheads="1"/>
          </p:cNvSpPr>
          <p:nvPr/>
        </p:nvSpPr>
        <p:spPr bwMode="auto">
          <a:xfrm>
            <a:off x="5870575" y="3825875"/>
            <a:ext cx="1800225" cy="593725"/>
          </a:xfrm>
          <a:prstGeom prst="roundRect">
            <a:avLst>
              <a:gd name="adj" fmla="val 16667"/>
            </a:avLst>
          </a:prstGeom>
          <a:solidFill>
            <a:srgbClr val="66CC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600">
                <a:solidFill>
                  <a:schemeClr val="bg1"/>
                </a:solidFill>
              </a:rPr>
              <a:t>resource</a:t>
            </a:r>
          </a:p>
        </p:txBody>
      </p:sp>
      <p:sp>
        <p:nvSpPr>
          <p:cNvPr id="1197061" name="Text Box 5"/>
          <p:cNvSpPr txBox="1">
            <a:spLocks noChangeArrowheads="1"/>
          </p:cNvSpPr>
          <p:nvPr/>
        </p:nvSpPr>
        <p:spPr bwMode="auto">
          <a:xfrm>
            <a:off x="6249988" y="908050"/>
            <a:ext cx="1041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0"/>
              <a:t>requests</a:t>
            </a:r>
          </a:p>
        </p:txBody>
      </p:sp>
      <p:sp>
        <p:nvSpPr>
          <p:cNvPr id="1197062" name="Line 6"/>
          <p:cNvSpPr>
            <a:spLocks noChangeShapeType="1"/>
          </p:cNvSpPr>
          <p:nvPr/>
        </p:nvSpPr>
        <p:spPr bwMode="auto">
          <a:xfrm>
            <a:off x="6773863" y="1274763"/>
            <a:ext cx="0" cy="6238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nb-NO"/>
          </a:p>
        </p:txBody>
      </p:sp>
      <p:sp>
        <p:nvSpPr>
          <p:cNvPr id="1197063" name="Line 7"/>
          <p:cNvSpPr>
            <a:spLocks noChangeShapeType="1"/>
          </p:cNvSpPr>
          <p:nvPr/>
        </p:nvSpPr>
        <p:spPr bwMode="auto">
          <a:xfrm>
            <a:off x="6437313" y="1268413"/>
            <a:ext cx="269875" cy="6302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nb-NO"/>
          </a:p>
        </p:txBody>
      </p:sp>
      <p:sp>
        <p:nvSpPr>
          <p:cNvPr id="1197064" name="Line 8"/>
          <p:cNvSpPr>
            <a:spLocks noChangeShapeType="1"/>
          </p:cNvSpPr>
          <p:nvPr/>
        </p:nvSpPr>
        <p:spPr bwMode="auto">
          <a:xfrm flipH="1">
            <a:off x="6842125" y="1274763"/>
            <a:ext cx="269875" cy="6238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nb-NO"/>
          </a:p>
        </p:txBody>
      </p:sp>
      <p:sp>
        <p:nvSpPr>
          <p:cNvPr id="1197065" name="Line 9"/>
          <p:cNvSpPr>
            <a:spLocks noChangeShapeType="1"/>
          </p:cNvSpPr>
          <p:nvPr/>
        </p:nvSpPr>
        <p:spPr bwMode="auto">
          <a:xfrm>
            <a:off x="6797675" y="2754313"/>
            <a:ext cx="0" cy="990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nb-NO"/>
          </a:p>
        </p:txBody>
      </p:sp>
      <p:sp>
        <p:nvSpPr>
          <p:cNvPr id="1197066" name="Line 10"/>
          <p:cNvSpPr>
            <a:spLocks noChangeShapeType="1"/>
          </p:cNvSpPr>
          <p:nvPr/>
        </p:nvSpPr>
        <p:spPr bwMode="auto">
          <a:xfrm>
            <a:off x="6797675" y="4419600"/>
            <a:ext cx="0" cy="4953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nb-NO"/>
          </a:p>
        </p:txBody>
      </p:sp>
      <p:sp>
        <p:nvSpPr>
          <p:cNvPr id="1197067" name="AutoShape 11"/>
          <p:cNvSpPr>
            <a:spLocks noChangeArrowheads="1"/>
          </p:cNvSpPr>
          <p:nvPr/>
        </p:nvSpPr>
        <p:spPr bwMode="auto">
          <a:xfrm>
            <a:off x="5870575" y="2033588"/>
            <a:ext cx="1800225" cy="1125537"/>
          </a:xfrm>
          <a:prstGeom prst="roundRect">
            <a:avLst>
              <a:gd name="adj" fmla="val 16667"/>
            </a:avLst>
          </a:prstGeom>
          <a:solidFill>
            <a:schemeClr val="folHlink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sz="1600">
              <a:solidFill>
                <a:schemeClr val="bg1"/>
              </a:solidFill>
            </a:endParaRPr>
          </a:p>
          <a:p>
            <a:pPr algn="ctr"/>
            <a:endParaRPr lang="en-US" sz="1600">
              <a:solidFill>
                <a:schemeClr val="bg1"/>
              </a:solidFill>
            </a:endParaRPr>
          </a:p>
          <a:p>
            <a:pPr algn="ctr"/>
            <a:endParaRPr lang="en-US" sz="1600">
              <a:solidFill>
                <a:schemeClr val="bg1"/>
              </a:solidFill>
            </a:endParaRPr>
          </a:p>
          <a:p>
            <a:pPr algn="ctr"/>
            <a:r>
              <a:rPr lang="en-US" sz="1600">
                <a:solidFill>
                  <a:schemeClr val="bg1"/>
                </a:solidFill>
              </a:rPr>
              <a:t>scheduler</a:t>
            </a:r>
          </a:p>
        </p:txBody>
      </p:sp>
      <p:sp>
        <p:nvSpPr>
          <p:cNvPr id="1197068" name="Rectangle 12"/>
          <p:cNvSpPr>
            <a:spLocks noChangeArrowheads="1"/>
          </p:cNvSpPr>
          <p:nvPr/>
        </p:nvSpPr>
        <p:spPr bwMode="auto">
          <a:xfrm>
            <a:off x="7085013" y="2124075"/>
            <a:ext cx="179387" cy="17938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b-NO"/>
          </a:p>
        </p:txBody>
      </p:sp>
      <p:sp>
        <p:nvSpPr>
          <p:cNvPr id="1197069" name="Rectangle 13"/>
          <p:cNvSpPr>
            <a:spLocks noChangeArrowheads="1"/>
          </p:cNvSpPr>
          <p:nvPr/>
        </p:nvSpPr>
        <p:spPr bwMode="auto">
          <a:xfrm>
            <a:off x="7085013" y="2303463"/>
            <a:ext cx="179387" cy="17938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b-NO"/>
          </a:p>
        </p:txBody>
      </p:sp>
      <p:sp>
        <p:nvSpPr>
          <p:cNvPr id="1197070" name="Rectangle 14"/>
          <p:cNvSpPr>
            <a:spLocks noChangeArrowheads="1"/>
          </p:cNvSpPr>
          <p:nvPr/>
        </p:nvSpPr>
        <p:spPr bwMode="auto">
          <a:xfrm>
            <a:off x="7085013" y="2482850"/>
            <a:ext cx="179387" cy="17938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b-NO"/>
          </a:p>
        </p:txBody>
      </p:sp>
      <p:sp>
        <p:nvSpPr>
          <p:cNvPr id="1197071" name="Rectangle 15"/>
          <p:cNvSpPr>
            <a:spLocks noChangeArrowheads="1"/>
          </p:cNvSpPr>
          <p:nvPr/>
        </p:nvSpPr>
        <p:spPr bwMode="auto">
          <a:xfrm>
            <a:off x="7085013" y="2662238"/>
            <a:ext cx="179387" cy="179387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b-NO"/>
          </a:p>
        </p:txBody>
      </p:sp>
      <p:sp>
        <p:nvSpPr>
          <p:cNvPr id="1197072" name="Rectangle 16"/>
          <p:cNvSpPr>
            <a:spLocks noChangeArrowheads="1"/>
          </p:cNvSpPr>
          <p:nvPr/>
        </p:nvSpPr>
        <p:spPr bwMode="auto">
          <a:xfrm>
            <a:off x="6275388" y="2124075"/>
            <a:ext cx="179387" cy="17938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b-NO"/>
          </a:p>
        </p:txBody>
      </p:sp>
      <p:sp>
        <p:nvSpPr>
          <p:cNvPr id="1197073" name="Rectangle 17"/>
          <p:cNvSpPr>
            <a:spLocks noChangeArrowheads="1"/>
          </p:cNvSpPr>
          <p:nvPr/>
        </p:nvSpPr>
        <p:spPr bwMode="auto">
          <a:xfrm>
            <a:off x="6275388" y="2303463"/>
            <a:ext cx="179387" cy="17938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b-NO"/>
          </a:p>
        </p:txBody>
      </p:sp>
      <p:sp>
        <p:nvSpPr>
          <p:cNvPr id="1197074" name="Rectangle 18"/>
          <p:cNvSpPr>
            <a:spLocks noChangeArrowheads="1"/>
          </p:cNvSpPr>
          <p:nvPr/>
        </p:nvSpPr>
        <p:spPr bwMode="auto">
          <a:xfrm>
            <a:off x="6275388" y="2482850"/>
            <a:ext cx="179387" cy="179388"/>
          </a:xfrm>
          <a:prstGeom prst="rect">
            <a:avLst/>
          </a:prstGeom>
          <a:solidFill>
            <a:srgbClr val="FF9933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b-NO"/>
          </a:p>
        </p:txBody>
      </p:sp>
      <p:sp>
        <p:nvSpPr>
          <p:cNvPr id="1197075" name="Rectangle 19"/>
          <p:cNvSpPr>
            <a:spLocks noChangeArrowheads="1"/>
          </p:cNvSpPr>
          <p:nvPr/>
        </p:nvSpPr>
        <p:spPr bwMode="auto">
          <a:xfrm>
            <a:off x="6275388" y="2662238"/>
            <a:ext cx="179387" cy="179387"/>
          </a:xfrm>
          <a:prstGeom prst="rect">
            <a:avLst/>
          </a:prstGeom>
          <a:solidFill>
            <a:srgbClr val="FF9933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b-NO"/>
          </a:p>
        </p:txBody>
      </p:sp>
      <p:sp>
        <p:nvSpPr>
          <p:cNvPr id="1197076" name="Rectangle 20"/>
          <p:cNvSpPr>
            <a:spLocks noChangeArrowheads="1"/>
          </p:cNvSpPr>
          <p:nvPr/>
        </p:nvSpPr>
        <p:spPr bwMode="auto">
          <a:xfrm>
            <a:off x="6275388" y="2663825"/>
            <a:ext cx="179387" cy="179388"/>
          </a:xfrm>
          <a:prstGeom prst="rect">
            <a:avLst/>
          </a:prstGeom>
          <a:solidFill>
            <a:srgbClr val="FF9933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b-NO"/>
          </a:p>
        </p:txBody>
      </p:sp>
      <p:sp>
        <p:nvSpPr>
          <p:cNvPr id="1197077" name="Rectangle 21"/>
          <p:cNvSpPr>
            <a:spLocks noChangeArrowheads="1"/>
          </p:cNvSpPr>
          <p:nvPr/>
        </p:nvSpPr>
        <p:spPr bwMode="auto">
          <a:xfrm>
            <a:off x="7085013" y="2663825"/>
            <a:ext cx="179387" cy="17938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b-NO"/>
          </a:p>
        </p:txBody>
      </p:sp>
      <p:grpSp>
        <p:nvGrpSpPr>
          <p:cNvPr id="1197078" name="Group 22"/>
          <p:cNvGrpSpPr>
            <a:grpSpLocks/>
          </p:cNvGrpSpPr>
          <p:nvPr/>
        </p:nvGrpSpPr>
        <p:grpSpPr bwMode="auto">
          <a:xfrm>
            <a:off x="6996113" y="1898650"/>
            <a:ext cx="2193925" cy="2070100"/>
            <a:chOff x="4383" y="1196"/>
            <a:chExt cx="1382" cy="1304"/>
          </a:xfrm>
        </p:grpSpPr>
        <p:sp>
          <p:nvSpPr>
            <p:cNvPr id="1197079" name="Freeform 23"/>
            <p:cNvSpPr>
              <a:spLocks/>
            </p:cNvSpPr>
            <p:nvPr/>
          </p:nvSpPr>
          <p:spPr bwMode="auto">
            <a:xfrm>
              <a:off x="4383" y="1196"/>
              <a:ext cx="652" cy="1304"/>
            </a:xfrm>
            <a:custGeom>
              <a:avLst/>
              <a:gdLst>
                <a:gd name="T0" fmla="*/ 0 w 652"/>
                <a:gd name="T1" fmla="*/ 1332 h 1332"/>
                <a:gd name="T2" fmla="*/ 652 w 652"/>
                <a:gd name="T3" fmla="*/ 1332 h 1332"/>
                <a:gd name="T4" fmla="*/ 652 w 652"/>
                <a:gd name="T5" fmla="*/ 0 h 1332"/>
                <a:gd name="T6" fmla="*/ 113 w 652"/>
                <a:gd name="T7" fmla="*/ 0 h 1332"/>
                <a:gd name="T8" fmla="*/ 113 w 652"/>
                <a:gd name="T9" fmla="*/ 453 h 1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2" h="1332">
                  <a:moveTo>
                    <a:pt x="0" y="1332"/>
                  </a:moveTo>
                  <a:lnTo>
                    <a:pt x="652" y="1332"/>
                  </a:lnTo>
                  <a:lnTo>
                    <a:pt x="652" y="0"/>
                  </a:lnTo>
                  <a:lnTo>
                    <a:pt x="113" y="0"/>
                  </a:lnTo>
                  <a:lnTo>
                    <a:pt x="113" y="453"/>
                  </a:lnTo>
                </a:path>
              </a:pathLst>
            </a:custGeom>
            <a:noFill/>
            <a:ln w="28575" cmpd="sng">
              <a:solidFill>
                <a:schemeClr val="tx1"/>
              </a:solidFill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nb-NO"/>
            </a:p>
          </p:txBody>
        </p:sp>
        <p:sp>
          <p:nvSpPr>
            <p:cNvPr id="1197080" name="Text Box 24"/>
            <p:cNvSpPr txBox="1">
              <a:spLocks noChangeArrowheads="1"/>
            </p:cNvSpPr>
            <p:nvPr/>
          </p:nvSpPr>
          <p:spPr bwMode="auto">
            <a:xfrm>
              <a:off x="5006" y="1763"/>
              <a:ext cx="759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 b="0"/>
                <a:t>preemption</a:t>
              </a:r>
            </a:p>
          </p:txBody>
        </p:sp>
      </p:grpSp>
      <p:sp>
        <p:nvSpPr>
          <p:cNvPr id="1197081" name="Rectangle 25"/>
          <p:cNvSpPr>
            <a:spLocks noChangeArrowheads="1"/>
          </p:cNvSpPr>
          <p:nvPr/>
        </p:nvSpPr>
        <p:spPr bwMode="auto">
          <a:xfrm>
            <a:off x="6724650" y="3879850"/>
            <a:ext cx="179388" cy="17938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b-NO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7 0.00023 C 0.00243 0.01226 0.00486 0.02452 0.01267 0.03377 C 0.02049 0.04303 0.04167 0.03146 0.04722 0.05529 C 0.05278 0.07911 0.04931 0.12769 0.04601 0.17627 " pathEditMode="relative" ptsTypes="aaaA">
                                      <p:cBhvr>
                                        <p:cTn id="6" dur="2000" fill="hold"/>
                                        <p:tgtEl>
                                          <p:spTgt spid="11970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" dur="1000" fill="hold"/>
                                        <p:tgtEl>
                                          <p:spTgt spid="119707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9" dur="1000" fill="hold"/>
                                        <p:tgtEl>
                                          <p:spTgt spid="119707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" dur="1000" fill="hold"/>
                                        <p:tgtEl>
                                          <p:spTgt spid="119707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7 0.00023 C 0.00104 0.01087 0.00208 0.02174 0.00938 0.02915 C 0.01667 0.03655 0.0375 0.0192 0.04375 0.04465 C 0.05 0.07009 0.04861 0.12607 0.04722 0.18228 " pathEditMode="relative" ptsTypes="aaaA">
                                      <p:cBhvr>
                                        <p:cTn id="14" dur="2000" fill="hold"/>
                                        <p:tgtEl>
                                          <p:spTgt spid="11970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" dur="2000" fill="hold"/>
                                        <p:tgtEl>
                                          <p:spTgt spid="119707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7" dur="2000" fill="hold"/>
                                        <p:tgtEl>
                                          <p:spTgt spid="119707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" dur="2000" fill="hold"/>
                                        <p:tgtEl>
                                          <p:spTgt spid="119707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7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4" dur="2000" fill="hold"/>
                                        <p:tgtEl>
                                          <p:spTgt spid="119707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5" dur="2000" fill="hold"/>
                                        <p:tgtEl>
                                          <p:spTgt spid="119707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6" dur="2000" fill="hold"/>
                                        <p:tgtEl>
                                          <p:spTgt spid="119707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7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2.07495E-6 C 1.66667E-6 0.01296 0.00017 0.02614 -0.00573 0.03516 C -0.01163 0.04418 -0.03038 0.02961 -0.03559 0.05367 C -0.0408 0.07773 -0.03611 0.15846 -0.03681 0.17928 " pathEditMode="relative" ptsTypes="aaaA">
                                      <p:cBhvr>
                                        <p:cTn id="30" dur="2000" fill="hold"/>
                                        <p:tgtEl>
                                          <p:spTgt spid="11970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32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7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7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0" dur="2000" fill="hold"/>
                                        <p:tgtEl>
                                          <p:spTgt spid="119707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9933"/>
                                      </p:to>
                                    </p:animClr>
                                    <p:set>
                                      <p:cBhvr>
                                        <p:cTn id="41" dur="2000" fill="hold"/>
                                        <p:tgtEl>
                                          <p:spTgt spid="119707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2" dur="2000" fill="hold"/>
                                        <p:tgtEl>
                                          <p:spTgt spid="119707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7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12 -0.00093 L 0.12986 -0.00093 L 0.12986 -0.30257 L 0.03629 -0.30257 L 0.03629 -0.1846 " pathEditMode="relative" ptsTypes="AAAAA">
                                      <p:cBhvr>
                                        <p:cTn id="50" dur="2000" fill="hold"/>
                                        <p:tgtEl>
                                          <p:spTgt spid="11970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52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7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55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6" dur="500" fill="hold"/>
                                        <p:tgtEl>
                                          <p:spTgt spid="119707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57" dur="500" fill="hold"/>
                                        <p:tgtEl>
                                          <p:spTgt spid="119707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8" dur="500" fill="hold"/>
                                        <p:tgtEl>
                                          <p:spTgt spid="119707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60" presetID="1" presetClass="entr" presetSubtype="0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7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7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65" presetID="0" presetClass="path" presetSubtype="0" accel="50000" decel="50000" fill="hold" grpId="5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13 -0.0007 L 0.0066 0.03215 L 0.04601 0.0451 L 0.04601 0.17626 " pathEditMode="relative" ptsTypes="AAAA">
                                      <p:cBhvr>
                                        <p:cTn id="66" dur="2000" fill="hold"/>
                                        <p:tgtEl>
                                          <p:spTgt spid="11970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8" dur="2000" fill="hold"/>
                                        <p:tgtEl>
                                          <p:spTgt spid="119707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69" dur="2000" fill="hold"/>
                                        <p:tgtEl>
                                          <p:spTgt spid="119707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0" dur="2000" fill="hold"/>
                                        <p:tgtEl>
                                          <p:spTgt spid="119707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705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705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705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705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705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705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7059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97059" grpId="0" build="p"/>
      <p:bldP spid="1197076" grpId="1" animBg="1"/>
      <p:bldP spid="1197076" grpId="2" animBg="1"/>
      <p:bldP spid="1197076" grpId="3" animBg="1"/>
      <p:bldP spid="1197076" grpId="4" animBg="1"/>
      <p:bldP spid="1197076" grpId="5" animBg="1"/>
      <p:bldP spid="1197077" grpId="0" animBg="1"/>
      <p:bldP spid="1197077" grpId="1" animBg="1"/>
      <p:bldP spid="1197077" grpId="2" animBg="1"/>
      <p:bldP spid="1197081" grpId="0" animBg="1"/>
      <p:bldP spid="1197081" grpId="1" animBg="1"/>
      <p:bldP spid="1197081" grpId="2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5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to Invoke the Scheduler?</a:t>
            </a:r>
          </a:p>
        </p:txBody>
      </p:sp>
      <p:sp>
        <p:nvSpPr>
          <p:cNvPr id="12052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738558"/>
            <a:ext cx="9144000" cy="5839414"/>
          </a:xfrm>
        </p:spPr>
        <p:txBody>
          <a:bodyPr/>
          <a:lstStyle/>
          <a:p>
            <a:pPr>
              <a:spcAft>
                <a:spcPct val="45000"/>
              </a:spcAft>
            </a:pPr>
            <a:r>
              <a:rPr lang="en-US" dirty="0"/>
              <a:t>Process creation</a:t>
            </a:r>
            <a:br>
              <a:rPr lang="en-US" dirty="0"/>
            </a:br>
            <a:endParaRPr lang="en-US" dirty="0"/>
          </a:p>
          <a:p>
            <a:pPr algn="r">
              <a:spcAft>
                <a:spcPct val="45000"/>
              </a:spcAft>
            </a:pPr>
            <a:r>
              <a:rPr lang="en-US" dirty="0"/>
              <a:t>Process termination</a:t>
            </a:r>
            <a:br>
              <a:rPr lang="en-US" dirty="0"/>
            </a:br>
            <a:endParaRPr lang="en-US" dirty="0"/>
          </a:p>
          <a:p>
            <a:pPr>
              <a:spcAft>
                <a:spcPct val="45000"/>
              </a:spcAft>
            </a:pPr>
            <a:r>
              <a:rPr lang="en-US" dirty="0"/>
              <a:t>Process blocks</a:t>
            </a:r>
            <a:br>
              <a:rPr lang="en-US" dirty="0"/>
            </a:br>
            <a:endParaRPr lang="en-US" dirty="0"/>
          </a:p>
          <a:p>
            <a:pPr algn="r">
              <a:spcAft>
                <a:spcPct val="45000"/>
              </a:spcAft>
            </a:pPr>
            <a:r>
              <a:rPr lang="en-US" dirty="0"/>
              <a:t>Interrupts occur</a:t>
            </a:r>
            <a:br>
              <a:rPr lang="en-US" dirty="0"/>
            </a:br>
            <a:endParaRPr lang="en-US" dirty="0"/>
          </a:p>
          <a:p>
            <a:pPr>
              <a:spcAft>
                <a:spcPct val="45000"/>
              </a:spcAft>
            </a:pPr>
            <a:r>
              <a:rPr lang="en-US" dirty="0"/>
              <a:t>Clock interrupts </a:t>
            </a:r>
            <a:br>
              <a:rPr lang="en-US" dirty="0"/>
            </a:br>
            <a:r>
              <a:rPr lang="en-US" dirty="0"/>
              <a:t>in the case of </a:t>
            </a:r>
            <a:br>
              <a:rPr lang="en-US" dirty="0"/>
            </a:br>
            <a:r>
              <a:rPr lang="en-US" dirty="0"/>
              <a:t>preemptive systems</a:t>
            </a:r>
          </a:p>
        </p:txBody>
      </p:sp>
      <p:pic>
        <p:nvPicPr>
          <p:cNvPr id="4" name="Picture 3" descr="MC900078835.WM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3942" y="720985"/>
            <a:ext cx="827709" cy="804556"/>
          </a:xfrm>
          <a:prstGeom prst="rect">
            <a:avLst/>
          </a:prstGeom>
        </p:spPr>
      </p:pic>
      <p:pic>
        <p:nvPicPr>
          <p:cNvPr id="5" name="Picture 4" descr="MC900238641.WM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0692" y="1726538"/>
            <a:ext cx="1383397" cy="972388"/>
          </a:xfrm>
          <a:prstGeom prst="rect">
            <a:avLst/>
          </a:prstGeom>
        </p:spPr>
      </p:pic>
      <p:pic>
        <p:nvPicPr>
          <p:cNvPr id="6" name="Picture 5" descr="MC900280716.WM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82798" y="2685473"/>
            <a:ext cx="1143489" cy="117814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36037" y="3908693"/>
            <a:ext cx="1427427" cy="948819"/>
          </a:xfrm>
          <a:prstGeom prst="rect">
            <a:avLst/>
          </a:prstGeom>
        </p:spPr>
      </p:pic>
      <p:pic>
        <p:nvPicPr>
          <p:cNvPr id="9" name="Picture 8" descr="MP900405064.JP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56200" y="5291927"/>
            <a:ext cx="785353" cy="117366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2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Overview</a:t>
            </a:r>
          </a:p>
        </p:txBody>
      </p:sp>
      <p:sp>
        <p:nvSpPr>
          <p:cNvPr id="11622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952987"/>
            <a:ext cx="9144000" cy="5229225"/>
          </a:xfrm>
        </p:spPr>
        <p:txBody>
          <a:bodyPr/>
          <a:lstStyle/>
          <a:p>
            <a:r>
              <a:rPr lang="en-US" dirty="0"/>
              <a:t>Processes</a:t>
            </a:r>
          </a:p>
          <a:p>
            <a:pPr lvl="1"/>
            <a:r>
              <a:rPr lang="en-US" dirty="0"/>
              <a:t>primitives for creation and termination</a:t>
            </a:r>
          </a:p>
          <a:p>
            <a:pPr lvl="1"/>
            <a:r>
              <a:rPr lang="en-US" dirty="0"/>
              <a:t>states</a:t>
            </a:r>
          </a:p>
          <a:p>
            <a:pPr lvl="1"/>
            <a:r>
              <a:rPr lang="en-US" dirty="0"/>
              <a:t>context switches</a:t>
            </a:r>
          </a:p>
          <a:p>
            <a:pPr lvl="1"/>
            <a:r>
              <a:rPr lang="en-US" dirty="0"/>
              <a:t>(processes vs. threads)</a:t>
            </a:r>
            <a:br>
              <a:rPr lang="en-US" dirty="0"/>
            </a:br>
            <a:br>
              <a:rPr lang="en-US" dirty="0"/>
            </a:br>
            <a:endParaRPr lang="en-US" dirty="0"/>
          </a:p>
          <a:p>
            <a:r>
              <a:rPr lang="en-US" dirty="0"/>
              <a:t>CPU scheduling</a:t>
            </a:r>
          </a:p>
          <a:p>
            <a:pPr lvl="1"/>
            <a:r>
              <a:rPr lang="en-US" dirty="0"/>
              <a:t>classification</a:t>
            </a:r>
          </a:p>
          <a:p>
            <a:pPr lvl="1"/>
            <a:r>
              <a:rPr lang="en-US" dirty="0" err="1"/>
              <a:t>timeslices</a:t>
            </a:r>
            <a:endParaRPr lang="en-US" dirty="0"/>
          </a:p>
          <a:p>
            <a:pPr lvl="1"/>
            <a:r>
              <a:rPr lang="en-US" dirty="0"/>
              <a:t>algorithms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6340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0" y="656958"/>
            <a:ext cx="9144000" cy="5648325"/>
          </a:xfrm>
        </p:spPr>
        <p:txBody>
          <a:bodyPr/>
          <a:lstStyle/>
          <a:p>
            <a:r>
              <a:rPr lang="en-US" sz="2400" dirty="0"/>
              <a:t>What is a process?</a:t>
            </a:r>
          </a:p>
          <a:p>
            <a:pPr>
              <a:buFont typeface="Wingdings" pitchFamily="2" charset="2"/>
              <a:buNone/>
            </a:pPr>
            <a:r>
              <a:rPr lang="en-US" sz="2400" dirty="0"/>
              <a:t>   The "execution" of a program is often called a process</a:t>
            </a:r>
            <a:br>
              <a:rPr lang="en-US" sz="2400" dirty="0"/>
            </a:br>
            <a:br>
              <a:rPr lang="en-US" sz="2400" dirty="0"/>
            </a:br>
            <a:br>
              <a:rPr lang="en-US" sz="2400" dirty="0"/>
            </a:br>
            <a:br>
              <a:rPr lang="en-US" sz="2400" dirty="0"/>
            </a:br>
            <a:br>
              <a:rPr lang="en-US" sz="2400" dirty="0"/>
            </a:br>
            <a:endParaRPr lang="en-US" sz="2400" dirty="0"/>
          </a:p>
          <a:p>
            <a:r>
              <a:rPr lang="en-US" sz="2400" dirty="0"/>
              <a:t>Process table entry (process control block, PCB):</a:t>
            </a:r>
          </a:p>
        </p:txBody>
      </p:sp>
      <p:pic>
        <p:nvPicPr>
          <p:cNvPr id="116633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53480" y="3861908"/>
            <a:ext cx="4880941" cy="27213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66339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Processes</a:t>
            </a:r>
          </a:p>
        </p:txBody>
      </p:sp>
      <p:pic>
        <p:nvPicPr>
          <p:cNvPr id="1166341" name="Picture 5" descr="j0199284[1]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29524" y="1773600"/>
            <a:ext cx="1116012" cy="101282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66342" name="Picture 6" descr="j0356720[1]"/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82274" y="1773600"/>
            <a:ext cx="952500" cy="9525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/>
          <p:cNvGrpSpPr/>
          <p:nvPr/>
        </p:nvGrpSpPr>
        <p:grpSpPr>
          <a:xfrm>
            <a:off x="397421" y="1597244"/>
            <a:ext cx="5457717" cy="1477328"/>
            <a:chOff x="1190456" y="1875181"/>
            <a:chExt cx="5457717" cy="1477328"/>
          </a:xfrm>
        </p:grpSpPr>
        <p:sp>
          <p:nvSpPr>
            <p:cNvPr id="8" name="TextBox 7"/>
            <p:cNvSpPr txBox="1"/>
            <p:nvPr/>
          </p:nvSpPr>
          <p:spPr>
            <a:xfrm>
              <a:off x="1190456" y="1875181"/>
              <a:ext cx="5457717" cy="147732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800" b="0" dirty="0"/>
                <a:t>Process</a:t>
              </a:r>
              <a:br>
                <a:rPr lang="en-US" sz="1800" b="0" dirty="0"/>
              </a:br>
              <a:br>
                <a:rPr lang="en-US" sz="1800" b="0" dirty="0"/>
              </a:br>
              <a:br>
                <a:rPr lang="en-US" sz="1800" b="0" dirty="0"/>
              </a:br>
              <a:endParaRPr lang="en-US" sz="1800" b="0" dirty="0"/>
            </a:p>
            <a:p>
              <a:pPr algn="r"/>
              <a:endParaRPr lang="en-US" sz="1800" b="0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258940" y="2020956"/>
              <a:ext cx="2142443" cy="120032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800" b="0" dirty="0"/>
                <a:t>Program</a:t>
              </a:r>
              <a:br>
                <a:rPr lang="en-US" sz="1800" b="0" dirty="0"/>
              </a:br>
              <a:br>
                <a:rPr lang="en-US" sz="1800" b="0" dirty="0"/>
              </a:br>
              <a:br>
                <a:rPr lang="en-US" sz="1800" b="0" dirty="0"/>
              </a:br>
              <a:endParaRPr lang="en-US" sz="1800" b="0" dirty="0"/>
            </a:p>
          </p:txBody>
        </p:sp>
      </p:grpSp>
      <p:grpSp>
        <p:nvGrpSpPr>
          <p:cNvPr id="6" name="Group 5"/>
          <p:cNvGrpSpPr/>
          <p:nvPr/>
        </p:nvGrpSpPr>
        <p:grpSpPr>
          <a:xfrm rot="20175205">
            <a:off x="6192413" y="1790111"/>
            <a:ext cx="2844237" cy="957718"/>
            <a:chOff x="6647183" y="1702701"/>
            <a:chExt cx="2496817" cy="785696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146290" y="1702701"/>
              <a:ext cx="997710" cy="785696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647183" y="1771468"/>
              <a:ext cx="992397" cy="702485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7719310" y="2012146"/>
              <a:ext cx="45336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0" dirty="0"/>
                <a:t>vs.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63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6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6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63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6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Process States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2162618" y="1223904"/>
            <a:ext cx="2175876" cy="1172728"/>
            <a:chOff x="2162618" y="1223904"/>
            <a:chExt cx="2175876" cy="1172728"/>
          </a:xfrm>
        </p:grpSpPr>
        <p:sp>
          <p:nvSpPr>
            <p:cNvPr id="7" name="Oval 6"/>
            <p:cNvSpPr/>
            <p:nvPr/>
          </p:nvSpPr>
          <p:spPr bwMode="auto">
            <a:xfrm>
              <a:off x="2162618" y="1223904"/>
              <a:ext cx="2175876" cy="1172728"/>
            </a:xfrm>
            <a:prstGeom prst="ellipse">
              <a:avLst/>
            </a:prstGeom>
            <a:solidFill>
              <a:srgbClr val="008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0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Tahoma" pitchFamily="34" charset="0"/>
                </a:rPr>
                <a:t>running</a:t>
              </a:r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0" r="100000">
                          <a14:foregroundMark x1="71084" y1="9184" x2="71084" y2="9184"/>
                          <a14:foregroundMark x1="51807" y1="19898" x2="51807" y2="19898"/>
                          <a14:foregroundMark x1="66867" y1="30612" x2="66867" y2="3061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06507" y="1822054"/>
              <a:ext cx="398479" cy="468798"/>
            </a:xfrm>
            <a:prstGeom prst="rect">
              <a:avLst/>
            </a:prstGeom>
          </p:spPr>
        </p:pic>
      </p:grpSp>
      <p:grpSp>
        <p:nvGrpSpPr>
          <p:cNvPr id="21" name="Group 20"/>
          <p:cNvGrpSpPr/>
          <p:nvPr/>
        </p:nvGrpSpPr>
        <p:grpSpPr>
          <a:xfrm>
            <a:off x="3732236" y="4624709"/>
            <a:ext cx="2175876" cy="1172728"/>
            <a:chOff x="3732236" y="4624709"/>
            <a:chExt cx="2175876" cy="1172728"/>
          </a:xfrm>
        </p:grpSpPr>
        <p:sp>
          <p:nvSpPr>
            <p:cNvPr id="14" name="Oval 13"/>
            <p:cNvSpPr/>
            <p:nvPr/>
          </p:nvSpPr>
          <p:spPr bwMode="auto">
            <a:xfrm>
              <a:off x="3732236" y="4624709"/>
              <a:ext cx="2175876" cy="1172728"/>
            </a:xfrm>
            <a:prstGeom prst="ellipse">
              <a:avLst/>
            </a:prstGeom>
            <a:solidFill>
              <a:srgbClr val="FFFF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000" b="0" i="0" u="none" strike="noStrike" cap="none" normalizeH="0" baseline="0" dirty="0">
                  <a:ln>
                    <a:noFill/>
                  </a:ln>
                  <a:effectLst/>
                  <a:latin typeface="Tahoma" pitchFamily="34" charset="0"/>
                </a:rPr>
                <a:t>ready</a:t>
              </a:r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100000" l="0" r="100000">
                          <a14:foregroundMark x1="69886" y1="82653" x2="69886" y2="82653"/>
                          <a14:foregroundMark x1="61364" y1="55612" x2="61364" y2="55612"/>
                          <a14:foregroundMark x1="61932" y1="47959" x2="61932" y2="47959"/>
                          <a14:foregroundMark x1="78409" y1="30102" x2="78409" y2="30102"/>
                          <a14:foregroundMark x1="63068" y1="8163" x2="63068" y2="8163"/>
                          <a14:foregroundMark x1="13636" y1="12755" x2="13636" y2="12755"/>
                          <a14:foregroundMark x1="17045" y1="25510" x2="17045" y2="25510"/>
                          <a14:foregroundMark x1="88068" y1="80612" x2="88068" y2="8061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76251" y="5254501"/>
              <a:ext cx="448406" cy="498931"/>
            </a:xfrm>
            <a:prstGeom prst="rect">
              <a:avLst/>
            </a:prstGeom>
          </p:spPr>
        </p:pic>
      </p:grpSp>
      <p:grpSp>
        <p:nvGrpSpPr>
          <p:cNvPr id="20" name="Group 19"/>
          <p:cNvGrpSpPr/>
          <p:nvPr/>
        </p:nvGrpSpPr>
        <p:grpSpPr>
          <a:xfrm>
            <a:off x="525662" y="4574658"/>
            <a:ext cx="2175876" cy="1172728"/>
            <a:chOff x="525662" y="4574658"/>
            <a:chExt cx="2175876" cy="1172728"/>
          </a:xfrm>
        </p:grpSpPr>
        <p:sp>
          <p:nvSpPr>
            <p:cNvPr id="16" name="Oval 15"/>
            <p:cNvSpPr/>
            <p:nvPr/>
          </p:nvSpPr>
          <p:spPr bwMode="auto">
            <a:xfrm>
              <a:off x="525662" y="4574658"/>
              <a:ext cx="2175876" cy="1172728"/>
            </a:xfrm>
            <a:prstGeom prst="ellipse">
              <a:avLst/>
            </a:prstGeom>
            <a:solidFill>
              <a:srgbClr val="FF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000" b="0" i="0" u="none" strike="noStrike" cap="none" normalizeH="0" baseline="0" dirty="0">
                  <a:ln>
                    <a:noFill/>
                  </a:ln>
                  <a:effectLst/>
                  <a:latin typeface="Tahoma" pitchFamily="34" charset="0"/>
                </a:rPr>
                <a:t>blocked</a:t>
              </a:r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7" cstate="print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2655" b="95575" l="0" r="100000">
                          <a14:foregroundMark x1="52655" y1="80088" x2="52655" y2="80088"/>
                          <a14:foregroundMark x1="69912" y1="77434" x2="69912" y2="77434"/>
                          <a14:foregroundMark x1="23451" y1="78761" x2="23451" y2="78761"/>
                          <a14:foregroundMark x1="6195" y1="68584" x2="6195" y2="68584"/>
                          <a14:foregroundMark x1="77434" y1="65487" x2="77434" y2="65487"/>
                          <a14:foregroundMark x1="78319" y1="77876" x2="78319" y2="77876"/>
                          <a14:foregroundMark x1="92920" y1="76106" x2="92920" y2="7610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34387" y="5025903"/>
              <a:ext cx="681004" cy="681004"/>
            </a:xfrm>
            <a:prstGeom prst="rect">
              <a:avLst/>
            </a:prstGeom>
          </p:spPr>
        </p:pic>
      </p:grpSp>
      <p:grpSp>
        <p:nvGrpSpPr>
          <p:cNvPr id="28" name="Group 27"/>
          <p:cNvGrpSpPr/>
          <p:nvPr/>
        </p:nvGrpSpPr>
        <p:grpSpPr>
          <a:xfrm>
            <a:off x="377312" y="2107323"/>
            <a:ext cx="1812920" cy="2392592"/>
            <a:chOff x="377312" y="2107323"/>
            <a:chExt cx="1812920" cy="2392592"/>
          </a:xfrm>
        </p:grpSpPr>
        <p:sp>
          <p:nvSpPr>
            <p:cNvPr id="17" name="Freeform 16"/>
            <p:cNvSpPr/>
            <p:nvPr/>
          </p:nvSpPr>
          <p:spPr>
            <a:xfrm>
              <a:off x="1223956" y="2107323"/>
              <a:ext cx="966276" cy="2392592"/>
            </a:xfrm>
            <a:custGeom>
              <a:avLst/>
              <a:gdLst>
                <a:gd name="connsiteX0" fmla="*/ 782227 w 782227"/>
                <a:gd name="connsiteY0" fmla="*/ 0 h 1444758"/>
                <a:gd name="connsiteX1" fmla="*/ 138040 w 782227"/>
                <a:gd name="connsiteY1" fmla="*/ 561339 h 1444758"/>
                <a:gd name="connsiteX2" fmla="*/ 0 w 782227"/>
                <a:gd name="connsiteY2" fmla="*/ 1444758 h 1444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2227" h="1444758">
                  <a:moveTo>
                    <a:pt x="782227" y="0"/>
                  </a:moveTo>
                  <a:cubicBezTo>
                    <a:pt x="525319" y="160273"/>
                    <a:pt x="268411" y="320546"/>
                    <a:pt x="138040" y="561339"/>
                  </a:cubicBezTo>
                  <a:cubicBezTo>
                    <a:pt x="7669" y="802132"/>
                    <a:pt x="0" y="1444758"/>
                    <a:pt x="0" y="1444758"/>
                  </a:cubicBezTo>
                </a:path>
              </a:pathLst>
            </a:custGeom>
            <a:ln w="19050" cmpd="sng">
              <a:solidFill>
                <a:srgbClr val="000000"/>
              </a:solidFill>
              <a:headEnd type="none"/>
              <a:tailEnd type="triangle"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77312" y="2963135"/>
              <a:ext cx="1657644" cy="26161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1100" b="0" dirty="0"/>
                <a:t>process blocks for input</a:t>
              </a: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2830379" y="2442328"/>
            <a:ext cx="1682854" cy="2211846"/>
            <a:chOff x="2830379" y="2442328"/>
            <a:chExt cx="1682854" cy="2211846"/>
          </a:xfrm>
        </p:grpSpPr>
        <p:sp>
          <p:nvSpPr>
            <p:cNvPr id="25" name="Freeform 24"/>
            <p:cNvSpPr/>
            <p:nvPr/>
          </p:nvSpPr>
          <p:spPr>
            <a:xfrm rot="18945892">
              <a:off x="3327950" y="2442328"/>
              <a:ext cx="878795" cy="2211846"/>
            </a:xfrm>
            <a:custGeom>
              <a:avLst/>
              <a:gdLst>
                <a:gd name="connsiteX0" fmla="*/ 782227 w 782227"/>
                <a:gd name="connsiteY0" fmla="*/ 0 h 1444758"/>
                <a:gd name="connsiteX1" fmla="*/ 138040 w 782227"/>
                <a:gd name="connsiteY1" fmla="*/ 561339 h 1444758"/>
                <a:gd name="connsiteX2" fmla="*/ 0 w 782227"/>
                <a:gd name="connsiteY2" fmla="*/ 1444758 h 1444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2227" h="1444758">
                  <a:moveTo>
                    <a:pt x="782227" y="0"/>
                  </a:moveTo>
                  <a:cubicBezTo>
                    <a:pt x="525319" y="160273"/>
                    <a:pt x="268411" y="320546"/>
                    <a:pt x="138040" y="561339"/>
                  </a:cubicBezTo>
                  <a:cubicBezTo>
                    <a:pt x="7669" y="802132"/>
                    <a:pt x="0" y="1444758"/>
                    <a:pt x="0" y="1444758"/>
                  </a:cubicBezTo>
                </a:path>
              </a:pathLst>
            </a:custGeom>
            <a:ln w="19050" cmpd="sng">
              <a:solidFill>
                <a:srgbClr val="000000"/>
              </a:solidFill>
              <a:headEnd type="triangle"/>
              <a:tailEnd type="none"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830379" y="4008157"/>
              <a:ext cx="1682854" cy="26161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1100" b="0" dirty="0"/>
                <a:t>scheduler starts process</a:t>
              </a: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3575773" y="2749437"/>
            <a:ext cx="2339404" cy="1329778"/>
            <a:chOff x="3575773" y="2749437"/>
            <a:chExt cx="2339404" cy="1329778"/>
          </a:xfrm>
        </p:grpSpPr>
        <p:sp>
          <p:nvSpPr>
            <p:cNvPr id="26" name="Freeform 25"/>
            <p:cNvSpPr/>
            <p:nvPr/>
          </p:nvSpPr>
          <p:spPr>
            <a:xfrm rot="7552238">
              <a:off x="4080586" y="2244624"/>
              <a:ext cx="1329778" cy="2339404"/>
            </a:xfrm>
            <a:custGeom>
              <a:avLst/>
              <a:gdLst>
                <a:gd name="connsiteX0" fmla="*/ 782227 w 782227"/>
                <a:gd name="connsiteY0" fmla="*/ 0 h 1444758"/>
                <a:gd name="connsiteX1" fmla="*/ 138040 w 782227"/>
                <a:gd name="connsiteY1" fmla="*/ 561339 h 1444758"/>
                <a:gd name="connsiteX2" fmla="*/ 0 w 782227"/>
                <a:gd name="connsiteY2" fmla="*/ 1444758 h 1444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2227" h="1444758">
                  <a:moveTo>
                    <a:pt x="782227" y="0"/>
                  </a:moveTo>
                  <a:cubicBezTo>
                    <a:pt x="525319" y="160273"/>
                    <a:pt x="268411" y="320546"/>
                    <a:pt x="138040" y="561339"/>
                  </a:cubicBezTo>
                  <a:cubicBezTo>
                    <a:pt x="7669" y="802132"/>
                    <a:pt x="0" y="1444758"/>
                    <a:pt x="0" y="1444758"/>
                  </a:cubicBezTo>
                </a:path>
              </a:pathLst>
            </a:custGeom>
            <a:ln w="19050" cmpd="sng">
              <a:solidFill>
                <a:srgbClr val="000000"/>
              </a:solidFill>
              <a:headEnd type="triangle"/>
              <a:tailEnd type="none"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4188329" y="3369159"/>
              <a:ext cx="1665358" cy="26161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1100" b="0" dirty="0"/>
                <a:t>scheduler stops process</a:t>
              </a: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2597970" y="4861238"/>
            <a:ext cx="1078513" cy="1599510"/>
            <a:chOff x="2597970" y="4861238"/>
            <a:chExt cx="1078513" cy="1599510"/>
          </a:xfrm>
        </p:grpSpPr>
        <p:sp>
          <p:nvSpPr>
            <p:cNvPr id="27" name="Freeform 26"/>
            <p:cNvSpPr/>
            <p:nvPr/>
          </p:nvSpPr>
          <p:spPr>
            <a:xfrm rot="14437117">
              <a:off x="2836453" y="5076618"/>
              <a:ext cx="601548" cy="1078513"/>
            </a:xfrm>
            <a:custGeom>
              <a:avLst/>
              <a:gdLst>
                <a:gd name="connsiteX0" fmla="*/ 782227 w 782227"/>
                <a:gd name="connsiteY0" fmla="*/ 0 h 1444758"/>
                <a:gd name="connsiteX1" fmla="*/ 138040 w 782227"/>
                <a:gd name="connsiteY1" fmla="*/ 561339 h 1444758"/>
                <a:gd name="connsiteX2" fmla="*/ 0 w 782227"/>
                <a:gd name="connsiteY2" fmla="*/ 1444758 h 1444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2227" h="1444758">
                  <a:moveTo>
                    <a:pt x="782227" y="0"/>
                  </a:moveTo>
                  <a:cubicBezTo>
                    <a:pt x="525319" y="160273"/>
                    <a:pt x="268411" y="320546"/>
                    <a:pt x="138040" y="561339"/>
                  </a:cubicBezTo>
                  <a:cubicBezTo>
                    <a:pt x="7669" y="802132"/>
                    <a:pt x="0" y="1444758"/>
                    <a:pt x="0" y="1444758"/>
                  </a:cubicBezTo>
                </a:path>
              </a:pathLst>
            </a:custGeom>
            <a:ln w="19050" cmpd="sng">
              <a:solidFill>
                <a:srgbClr val="000000"/>
              </a:solidFill>
              <a:headEnd type="none"/>
              <a:tailEnd type="triangle"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 rot="18220075">
              <a:off x="2228716" y="5530188"/>
              <a:ext cx="1599510" cy="26161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1100" b="0" dirty="0"/>
                <a:t>external event finished</a:t>
              </a: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5880517" y="5034654"/>
            <a:ext cx="2864100" cy="1506027"/>
            <a:chOff x="5880517" y="5034654"/>
            <a:chExt cx="2864100" cy="1506027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510888" y="5034654"/>
              <a:ext cx="1233729" cy="1174725"/>
            </a:xfrm>
            <a:prstGeom prst="rect">
              <a:avLst/>
            </a:prstGeom>
          </p:spPr>
        </p:pic>
        <p:sp>
          <p:nvSpPr>
            <p:cNvPr id="32" name="Freeform 31"/>
            <p:cNvSpPr/>
            <p:nvPr/>
          </p:nvSpPr>
          <p:spPr>
            <a:xfrm rot="7552238" flipH="1">
              <a:off x="6130378" y="4973819"/>
              <a:ext cx="935868" cy="1435589"/>
            </a:xfrm>
            <a:custGeom>
              <a:avLst/>
              <a:gdLst>
                <a:gd name="connsiteX0" fmla="*/ 782227 w 782227"/>
                <a:gd name="connsiteY0" fmla="*/ 0 h 1444758"/>
                <a:gd name="connsiteX1" fmla="*/ 138040 w 782227"/>
                <a:gd name="connsiteY1" fmla="*/ 561339 h 1444758"/>
                <a:gd name="connsiteX2" fmla="*/ 0 w 782227"/>
                <a:gd name="connsiteY2" fmla="*/ 1444758 h 1444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2227" h="1444758">
                  <a:moveTo>
                    <a:pt x="782227" y="0"/>
                  </a:moveTo>
                  <a:cubicBezTo>
                    <a:pt x="525319" y="160273"/>
                    <a:pt x="268411" y="320546"/>
                    <a:pt x="138040" y="561339"/>
                  </a:cubicBezTo>
                  <a:cubicBezTo>
                    <a:pt x="7669" y="802132"/>
                    <a:pt x="0" y="1444758"/>
                    <a:pt x="0" y="1444758"/>
                  </a:cubicBezTo>
                </a:path>
              </a:pathLst>
            </a:custGeom>
            <a:ln w="19050" cmpd="sng">
              <a:solidFill>
                <a:srgbClr val="000000"/>
              </a:solidFill>
              <a:headEnd type="none"/>
              <a:tailEnd type="triangle"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 rot="18220075">
              <a:off x="5849367" y="5811420"/>
              <a:ext cx="1196912" cy="26161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1100" b="0" dirty="0"/>
                <a:t>process creation</a:t>
              </a: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4613979" y="673364"/>
            <a:ext cx="4025808" cy="1907914"/>
            <a:chOff x="4613979" y="673364"/>
            <a:chExt cx="4025808" cy="1907914"/>
          </a:xfrm>
        </p:grpSpPr>
        <p:sp>
          <p:nvSpPr>
            <p:cNvPr id="35" name="Freeform 34"/>
            <p:cNvSpPr/>
            <p:nvPr/>
          </p:nvSpPr>
          <p:spPr>
            <a:xfrm rot="7552238" flipV="1">
              <a:off x="5150985" y="500548"/>
              <a:ext cx="1543724" cy="2617735"/>
            </a:xfrm>
            <a:custGeom>
              <a:avLst/>
              <a:gdLst>
                <a:gd name="connsiteX0" fmla="*/ 782227 w 782227"/>
                <a:gd name="connsiteY0" fmla="*/ 0 h 1444758"/>
                <a:gd name="connsiteX1" fmla="*/ 138040 w 782227"/>
                <a:gd name="connsiteY1" fmla="*/ 561339 h 1444758"/>
                <a:gd name="connsiteX2" fmla="*/ 0 w 782227"/>
                <a:gd name="connsiteY2" fmla="*/ 1444758 h 1444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2227" h="1444758">
                  <a:moveTo>
                    <a:pt x="782227" y="0"/>
                  </a:moveTo>
                  <a:cubicBezTo>
                    <a:pt x="525319" y="160273"/>
                    <a:pt x="268411" y="320546"/>
                    <a:pt x="138040" y="561339"/>
                  </a:cubicBezTo>
                  <a:cubicBezTo>
                    <a:pt x="7669" y="802132"/>
                    <a:pt x="0" y="1444758"/>
                    <a:pt x="0" y="1444758"/>
                  </a:cubicBezTo>
                </a:path>
              </a:pathLst>
            </a:custGeom>
            <a:ln w="19050" cmpd="sng">
              <a:solidFill>
                <a:srgbClr val="000000"/>
              </a:solidFill>
              <a:headEnd type="none"/>
              <a:tailEnd type="triangle"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</a:endParaRPr>
            </a:p>
          </p:txBody>
        </p:sp>
        <p:grpSp>
          <p:nvGrpSpPr>
            <p:cNvPr id="22" name="Group 21"/>
            <p:cNvGrpSpPr/>
            <p:nvPr/>
          </p:nvGrpSpPr>
          <p:grpSpPr>
            <a:xfrm>
              <a:off x="5838476" y="673364"/>
              <a:ext cx="2801311" cy="1842425"/>
              <a:chOff x="5838476" y="673364"/>
              <a:chExt cx="2801311" cy="1842425"/>
            </a:xfrm>
          </p:grpSpPr>
          <p:pic>
            <p:nvPicPr>
              <p:cNvPr id="3" name="Picture 2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485728" y="1426677"/>
                <a:ext cx="1154059" cy="1089112"/>
              </a:xfrm>
              <a:prstGeom prst="rect">
                <a:avLst/>
              </a:prstGeom>
            </p:spPr>
          </p:pic>
          <p:sp>
            <p:nvSpPr>
              <p:cNvPr id="34" name="TextBox 33"/>
              <p:cNvSpPr txBox="1"/>
              <p:nvPr/>
            </p:nvSpPr>
            <p:spPr>
              <a:xfrm rot="18220075">
                <a:off x="5264751" y="1247089"/>
                <a:ext cx="1409060" cy="26161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1100" b="0" dirty="0"/>
                  <a:t>process termination</a:t>
                </a: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0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Context Switches</a:t>
            </a:r>
          </a:p>
        </p:txBody>
      </p:sp>
      <p:sp>
        <p:nvSpPr>
          <p:cNvPr id="11806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950913"/>
            <a:ext cx="9144000" cy="5672137"/>
          </a:xfrm>
        </p:spPr>
        <p:txBody>
          <a:bodyPr/>
          <a:lstStyle/>
          <a:p>
            <a:pPr marL="269875" indent="-269875">
              <a:spcAft>
                <a:spcPct val="15000"/>
              </a:spcAft>
            </a:pPr>
            <a:r>
              <a:rPr lang="en-US" sz="2000" dirty="0">
                <a:solidFill>
                  <a:schemeClr val="folHlink"/>
                </a:solidFill>
              </a:rPr>
              <a:t>Context switch</a:t>
            </a:r>
            <a:r>
              <a:rPr lang="en-US" sz="2000" dirty="0"/>
              <a:t>: the process of switching one running process to another</a:t>
            </a:r>
          </a:p>
          <a:p>
            <a:pPr marL="801688" lvl="1" indent="-260350">
              <a:spcAft>
                <a:spcPct val="15000"/>
              </a:spcAft>
              <a:buFont typeface="Wingdings" pitchFamily="2" charset="2"/>
              <a:buAutoNum type="arabicPeriod"/>
            </a:pPr>
            <a:r>
              <a:rPr lang="en-US" sz="1800" dirty="0"/>
              <a:t>stop running </a:t>
            </a:r>
            <a:r>
              <a:rPr lang="en-US" sz="1800" i="1" dirty="0"/>
              <a:t>process 1</a:t>
            </a:r>
          </a:p>
          <a:p>
            <a:pPr marL="801688" lvl="1" indent="-260350">
              <a:spcAft>
                <a:spcPct val="15000"/>
              </a:spcAft>
              <a:buFont typeface="Wingdings" pitchFamily="2" charset="2"/>
              <a:buAutoNum type="arabicPeriod"/>
            </a:pPr>
            <a:r>
              <a:rPr lang="en-US" sz="1800" dirty="0"/>
              <a:t>store the state </a:t>
            </a:r>
            <a:r>
              <a:rPr lang="en-US" sz="1600" dirty="0"/>
              <a:t>(like registers, instruction pointer) of </a:t>
            </a:r>
            <a:r>
              <a:rPr lang="en-US" sz="1600" i="1" dirty="0"/>
              <a:t>process 1</a:t>
            </a:r>
            <a:r>
              <a:rPr lang="en-US" sz="1600" dirty="0"/>
              <a:t> (usually on stack or PCB)</a:t>
            </a:r>
          </a:p>
          <a:p>
            <a:pPr marL="801688" lvl="1" indent="-260350">
              <a:spcAft>
                <a:spcPct val="15000"/>
              </a:spcAft>
              <a:buFont typeface="Wingdings" pitchFamily="2" charset="2"/>
              <a:buAutoNum type="arabicPeriod"/>
            </a:pPr>
            <a:r>
              <a:rPr lang="en-US" sz="1800" dirty="0"/>
              <a:t>restore state of </a:t>
            </a:r>
            <a:r>
              <a:rPr lang="en-US" sz="1800" i="1" dirty="0"/>
              <a:t>process 2</a:t>
            </a:r>
          </a:p>
          <a:p>
            <a:pPr marL="801688" lvl="1" indent="-260350">
              <a:spcAft>
                <a:spcPct val="15000"/>
              </a:spcAft>
              <a:buFont typeface="Wingdings" pitchFamily="2" charset="2"/>
              <a:buAutoNum type="arabicPeriod"/>
            </a:pPr>
            <a:r>
              <a:rPr lang="en-US" sz="1800" dirty="0"/>
              <a:t>resume operation on program counter for </a:t>
            </a:r>
            <a:r>
              <a:rPr lang="en-US" sz="1800" i="1" dirty="0"/>
              <a:t>process 2</a:t>
            </a:r>
            <a:br>
              <a:rPr lang="en-US" sz="1800" i="1" dirty="0"/>
            </a:br>
            <a:endParaRPr lang="en-US" sz="1800" i="1" dirty="0"/>
          </a:p>
          <a:p>
            <a:pPr marL="801688" lvl="1" indent="-260350">
              <a:spcAft>
                <a:spcPct val="15000"/>
              </a:spcAft>
            </a:pPr>
            <a:r>
              <a:rPr lang="en-US" sz="1800" dirty="0"/>
              <a:t>essential feature of multi-tasking systems</a:t>
            </a:r>
          </a:p>
          <a:p>
            <a:pPr marL="801688" lvl="1" indent="-260350">
              <a:spcAft>
                <a:spcPct val="15000"/>
              </a:spcAft>
            </a:pPr>
            <a:r>
              <a:rPr lang="en-US" sz="1800" dirty="0"/>
              <a:t>computationally intensive, important to optimize the use of context switches</a:t>
            </a:r>
          </a:p>
          <a:p>
            <a:pPr marL="801688" lvl="1" indent="-260350">
              <a:spcAft>
                <a:spcPct val="15000"/>
              </a:spcAft>
            </a:pPr>
            <a:r>
              <a:rPr lang="en-US" sz="1800" dirty="0"/>
              <a:t>some hardware support, but usually only for general purpose registers</a:t>
            </a:r>
          </a:p>
          <a:p>
            <a:pPr marL="801688" lvl="1" indent="-260350">
              <a:spcAft>
                <a:spcPct val="15000"/>
              </a:spcAft>
            </a:pPr>
            <a:endParaRPr lang="en-US" sz="1800" dirty="0"/>
          </a:p>
          <a:p>
            <a:pPr marL="269875" indent="-269875">
              <a:spcAft>
                <a:spcPct val="15000"/>
              </a:spcAft>
            </a:pPr>
            <a:r>
              <a:rPr lang="en-US" sz="2000" dirty="0"/>
              <a:t>Possible causes:</a:t>
            </a:r>
          </a:p>
          <a:p>
            <a:pPr marL="801688" lvl="1" indent="-260350">
              <a:spcAft>
                <a:spcPct val="15000"/>
              </a:spcAft>
            </a:pPr>
            <a:r>
              <a:rPr lang="en-US" sz="1800" dirty="0"/>
              <a:t>scheduler switches processes (and contexts) due to algorithm and time slices</a:t>
            </a:r>
          </a:p>
          <a:p>
            <a:pPr marL="801688" lvl="1" indent="-260350">
              <a:spcAft>
                <a:spcPct val="15000"/>
              </a:spcAft>
            </a:pPr>
            <a:r>
              <a:rPr lang="en-US" sz="1800" dirty="0"/>
              <a:t>interrupts</a:t>
            </a:r>
          </a:p>
          <a:p>
            <a:pPr marL="801688" lvl="1" indent="-260350">
              <a:spcAft>
                <a:spcPct val="15000"/>
              </a:spcAft>
            </a:pPr>
            <a:r>
              <a:rPr lang="en-US" sz="1800" dirty="0"/>
              <a:t>required transition between user-mode and kernel-mode  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81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38175" y="1704975"/>
            <a:ext cx="7361238" cy="1462088"/>
          </a:xfrm>
        </p:spPr>
        <p:txBody>
          <a:bodyPr/>
          <a:lstStyle/>
          <a:p>
            <a:r>
              <a:rPr lang="en-US" sz="4800"/>
              <a:t>CPU Scheduling</a:t>
            </a:r>
          </a:p>
        </p:txBody>
      </p:sp>
    </p:spTree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8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Scheduling  </a:t>
            </a:r>
          </a:p>
        </p:txBody>
      </p:sp>
      <p:sp>
        <p:nvSpPr>
          <p:cNvPr id="11888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866775"/>
            <a:ext cx="8802688" cy="4517811"/>
          </a:xfrm>
        </p:spPr>
        <p:txBody>
          <a:bodyPr/>
          <a:lstStyle/>
          <a:p>
            <a:pPr>
              <a:tabLst>
                <a:tab pos="7181850" algn="l"/>
              </a:tabLst>
            </a:pPr>
            <a:r>
              <a:rPr lang="en-US" sz="2000" dirty="0"/>
              <a:t>A </a:t>
            </a:r>
            <a:r>
              <a:rPr lang="en-US" sz="2000" dirty="0">
                <a:solidFill>
                  <a:srgbClr val="0000FF"/>
                </a:solidFill>
              </a:rPr>
              <a:t>task </a:t>
            </a:r>
            <a:r>
              <a:rPr lang="en-US" sz="2000" dirty="0"/>
              <a:t>is a schedulable entity/something that can run </a:t>
            </a:r>
            <a:br>
              <a:rPr lang="en-US" sz="2000" dirty="0"/>
            </a:br>
            <a:r>
              <a:rPr lang="en-US" sz="1800" dirty="0"/>
              <a:t>(a process/thread executing a job, e.g., </a:t>
            </a:r>
            <a:br>
              <a:rPr lang="en-US" sz="1800" dirty="0"/>
            </a:br>
            <a:r>
              <a:rPr lang="en-US" sz="1800" dirty="0"/>
              <a:t>a packet through the communication system or </a:t>
            </a:r>
            <a:br>
              <a:rPr lang="en-US" sz="1800" dirty="0"/>
            </a:br>
            <a:r>
              <a:rPr lang="en-US" sz="1800" dirty="0"/>
              <a:t>a disk request through the file system) </a:t>
            </a:r>
            <a:br>
              <a:rPr lang="en-US" sz="1800" dirty="0"/>
            </a:br>
            <a:endParaRPr lang="en-US" sz="1800" dirty="0"/>
          </a:p>
          <a:p>
            <a:pPr>
              <a:tabLst>
                <a:tab pos="7181850" algn="l"/>
              </a:tabLst>
            </a:pPr>
            <a:r>
              <a:rPr lang="en-US" sz="2000" dirty="0"/>
              <a:t>In a multi-tasking system, several </a:t>
            </a:r>
            <a:br>
              <a:rPr lang="en-US" sz="2000" dirty="0"/>
            </a:br>
            <a:r>
              <a:rPr lang="en-US" sz="2000" dirty="0"/>
              <a:t>tasks may wish to use a resource </a:t>
            </a:r>
            <a:br>
              <a:rPr lang="en-US" sz="2000" dirty="0"/>
            </a:br>
            <a:r>
              <a:rPr lang="en-US" sz="2000" dirty="0"/>
              <a:t>simultaneously</a:t>
            </a:r>
            <a:br>
              <a:rPr lang="en-US" sz="2000" dirty="0"/>
            </a:br>
            <a:endParaRPr lang="en-US" sz="2000" dirty="0"/>
          </a:p>
          <a:p>
            <a:pPr>
              <a:tabLst>
                <a:tab pos="7181850" algn="l"/>
              </a:tabLst>
            </a:pPr>
            <a:r>
              <a:rPr lang="en-US" sz="2000" dirty="0"/>
              <a:t>A </a:t>
            </a:r>
            <a:r>
              <a:rPr lang="en-US" sz="2000" dirty="0">
                <a:solidFill>
                  <a:srgbClr val="0000FF"/>
                </a:solidFill>
              </a:rPr>
              <a:t>scheduler </a:t>
            </a:r>
            <a:r>
              <a:rPr lang="en-US" sz="2000" dirty="0"/>
              <a:t>decides which task </a:t>
            </a:r>
            <a:br>
              <a:rPr lang="en-US" sz="2000" dirty="0"/>
            </a:br>
            <a:r>
              <a:rPr lang="en-US" sz="2000" dirty="0"/>
              <a:t>that may use the resource, </a:t>
            </a:r>
            <a:br>
              <a:rPr lang="en-US" sz="2000" dirty="0"/>
            </a:br>
            <a:r>
              <a:rPr lang="en-US" sz="2000" dirty="0"/>
              <a:t>i.e., determines order </a:t>
            </a:r>
            <a:br>
              <a:rPr lang="en-US" sz="2000" dirty="0"/>
            </a:br>
            <a:r>
              <a:rPr lang="en-US" sz="2000" dirty="0"/>
              <a:t>by which requests are serviced, </a:t>
            </a:r>
            <a:br>
              <a:rPr lang="en-US" sz="2000" dirty="0"/>
            </a:br>
            <a:r>
              <a:rPr lang="en-US" sz="2000" dirty="0"/>
              <a:t>using a </a:t>
            </a:r>
            <a:r>
              <a:rPr lang="en-US" sz="2000" dirty="0">
                <a:solidFill>
                  <a:srgbClr val="0000FF"/>
                </a:solidFill>
              </a:rPr>
              <a:t>scheduling algorithm</a:t>
            </a:r>
            <a:endParaRPr lang="en-US" sz="2000" dirty="0"/>
          </a:p>
        </p:txBody>
      </p:sp>
      <p:sp>
        <p:nvSpPr>
          <p:cNvPr id="1188868" name="AutoShape 4"/>
          <p:cNvSpPr>
            <a:spLocks noChangeArrowheads="1"/>
          </p:cNvSpPr>
          <p:nvPr/>
        </p:nvSpPr>
        <p:spPr bwMode="auto">
          <a:xfrm>
            <a:off x="6551613" y="3825875"/>
            <a:ext cx="1800225" cy="593725"/>
          </a:xfrm>
          <a:prstGeom prst="roundRect">
            <a:avLst>
              <a:gd name="adj" fmla="val 16667"/>
            </a:avLst>
          </a:prstGeom>
          <a:solidFill>
            <a:srgbClr val="66CC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600">
                <a:solidFill>
                  <a:schemeClr val="bg1"/>
                </a:solidFill>
              </a:rPr>
              <a:t>resource</a:t>
            </a:r>
          </a:p>
        </p:txBody>
      </p:sp>
      <p:sp>
        <p:nvSpPr>
          <p:cNvPr id="1188869" name="Text Box 5"/>
          <p:cNvSpPr txBox="1">
            <a:spLocks noChangeArrowheads="1"/>
          </p:cNvSpPr>
          <p:nvPr/>
        </p:nvSpPr>
        <p:spPr bwMode="auto">
          <a:xfrm>
            <a:off x="6931025" y="1628775"/>
            <a:ext cx="1041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0"/>
              <a:t>requests</a:t>
            </a:r>
          </a:p>
        </p:txBody>
      </p:sp>
      <p:sp>
        <p:nvSpPr>
          <p:cNvPr id="1188870" name="Line 6"/>
          <p:cNvSpPr>
            <a:spLocks noChangeShapeType="1"/>
          </p:cNvSpPr>
          <p:nvPr/>
        </p:nvSpPr>
        <p:spPr bwMode="auto">
          <a:xfrm>
            <a:off x="7454900" y="1995488"/>
            <a:ext cx="0" cy="6238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nb-NO"/>
          </a:p>
        </p:txBody>
      </p:sp>
      <p:sp>
        <p:nvSpPr>
          <p:cNvPr id="1188871" name="Line 7"/>
          <p:cNvSpPr>
            <a:spLocks noChangeShapeType="1"/>
          </p:cNvSpPr>
          <p:nvPr/>
        </p:nvSpPr>
        <p:spPr bwMode="auto">
          <a:xfrm>
            <a:off x="7118350" y="1989138"/>
            <a:ext cx="269875" cy="6302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nb-NO"/>
          </a:p>
        </p:txBody>
      </p:sp>
      <p:sp>
        <p:nvSpPr>
          <p:cNvPr id="1188872" name="Line 8"/>
          <p:cNvSpPr>
            <a:spLocks noChangeShapeType="1"/>
          </p:cNvSpPr>
          <p:nvPr/>
        </p:nvSpPr>
        <p:spPr bwMode="auto">
          <a:xfrm flipH="1">
            <a:off x="7523163" y="1995488"/>
            <a:ext cx="269875" cy="6238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nb-NO"/>
          </a:p>
        </p:txBody>
      </p:sp>
      <p:sp>
        <p:nvSpPr>
          <p:cNvPr id="1188873" name="Line 9"/>
          <p:cNvSpPr>
            <a:spLocks noChangeShapeType="1"/>
          </p:cNvSpPr>
          <p:nvPr/>
        </p:nvSpPr>
        <p:spPr bwMode="auto">
          <a:xfrm>
            <a:off x="7478713" y="2754313"/>
            <a:ext cx="0" cy="990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nb-NO"/>
          </a:p>
        </p:txBody>
      </p:sp>
      <p:sp>
        <p:nvSpPr>
          <p:cNvPr id="1188874" name="Line 10"/>
          <p:cNvSpPr>
            <a:spLocks noChangeShapeType="1"/>
          </p:cNvSpPr>
          <p:nvPr/>
        </p:nvSpPr>
        <p:spPr bwMode="auto">
          <a:xfrm>
            <a:off x="7478713" y="4419600"/>
            <a:ext cx="0" cy="4953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nb-NO"/>
          </a:p>
        </p:txBody>
      </p:sp>
      <p:sp>
        <p:nvSpPr>
          <p:cNvPr id="1188875" name="AutoShape 11"/>
          <p:cNvSpPr>
            <a:spLocks noChangeArrowheads="1"/>
          </p:cNvSpPr>
          <p:nvPr/>
        </p:nvSpPr>
        <p:spPr bwMode="auto">
          <a:xfrm>
            <a:off x="6551613" y="2709863"/>
            <a:ext cx="1800225" cy="449262"/>
          </a:xfrm>
          <a:prstGeom prst="roundRect">
            <a:avLst>
              <a:gd name="adj" fmla="val 16667"/>
            </a:avLst>
          </a:prstGeom>
          <a:solidFill>
            <a:schemeClr val="folHlink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scheduler</a:t>
            </a:r>
          </a:p>
        </p:txBody>
      </p:sp>
      <p:sp>
        <p:nvSpPr>
          <p:cNvPr id="13" name="Rectangle 3"/>
          <p:cNvSpPr txBox="1">
            <a:spLocks noChangeArrowheads="1"/>
          </p:cNvSpPr>
          <p:nvPr/>
        </p:nvSpPr>
        <p:spPr bwMode="auto">
          <a:xfrm>
            <a:off x="62972" y="5779025"/>
            <a:ext cx="9144000" cy="4137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5400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SzPct val="120000"/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Font typeface="Tahoma" pitchFamily="34" charset="0"/>
              <a:buChar char="−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Font typeface="Wingdings" pitchFamily="2" charset="2"/>
              <a:buChar char="§"/>
              <a:defRPr sz="1900">
                <a:solidFill>
                  <a:schemeClr val="tx1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80000"/>
              </a:lnSpc>
            </a:pPr>
            <a:r>
              <a:rPr lang="en-US" sz="2000" b="0" dirty="0"/>
              <a:t>Finally, the </a:t>
            </a:r>
            <a:r>
              <a:rPr lang="en-US" sz="2000" b="0" dirty="0">
                <a:solidFill>
                  <a:srgbClr val="0000FF"/>
                </a:solidFill>
              </a:rPr>
              <a:t>dispatcher</a:t>
            </a:r>
            <a:r>
              <a:rPr lang="en-US" sz="2000" b="0" dirty="0"/>
              <a:t> “moves” the selected process to the CPU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88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88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8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8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8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8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8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8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8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88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8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88867" grpId="0" build="p"/>
      <p:bldP spid="1188868" grpId="0" animBg="1"/>
      <p:bldP spid="1188869" grpId="0"/>
      <p:bldP spid="1188870" grpId="0" animBg="1"/>
      <p:bldP spid="1188871" grpId="0" animBg="1"/>
      <p:bldP spid="1188872" grpId="0" animBg="1"/>
      <p:bldP spid="1188873" grpId="0" animBg="1"/>
      <p:bldP spid="1188874" grpId="0" animBg="1"/>
      <p:bldP spid="1188875" grpId="0" animBg="1"/>
      <p:bldP spid="1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C3A9C-9931-034C-72F3-D1F1DA3D6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Scheduling units</a:t>
            </a:r>
            <a:endParaRPr lang="nb-NO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56E188-1270-BDB0-9CFA-3FFAA6F82643}"/>
              </a:ext>
            </a:extLst>
          </p:cNvPr>
          <p:cNvSpPr txBox="1"/>
          <p:nvPr/>
        </p:nvSpPr>
        <p:spPr>
          <a:xfrm>
            <a:off x="1816312" y="1432972"/>
            <a:ext cx="7837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400" b="0" dirty="0" err="1"/>
              <a:t>Task</a:t>
            </a:r>
            <a:endParaRPr lang="nb-NO" sz="2400" b="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F59EB2-ED41-4797-BDF6-BD6AFC541D34}"/>
              </a:ext>
            </a:extLst>
          </p:cNvPr>
          <p:cNvSpPr txBox="1"/>
          <p:nvPr/>
        </p:nvSpPr>
        <p:spPr>
          <a:xfrm>
            <a:off x="266519" y="2940482"/>
            <a:ext cx="12107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400" b="0" dirty="0" err="1"/>
              <a:t>Process</a:t>
            </a:r>
            <a:endParaRPr lang="nb-NO" sz="2400" b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CCCFEC-DFBF-B1BB-D9A9-11DDAD7A70A8}"/>
              </a:ext>
            </a:extLst>
          </p:cNvPr>
          <p:cNvSpPr txBox="1"/>
          <p:nvPr/>
        </p:nvSpPr>
        <p:spPr>
          <a:xfrm>
            <a:off x="1777890" y="2940482"/>
            <a:ext cx="11385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400" b="0" dirty="0" err="1"/>
              <a:t>Thread</a:t>
            </a:r>
            <a:endParaRPr lang="nb-NO" sz="2400" b="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994360-3591-A041-6D14-A86E64C8C82F}"/>
              </a:ext>
            </a:extLst>
          </p:cNvPr>
          <p:cNvSpPr txBox="1"/>
          <p:nvPr/>
        </p:nvSpPr>
        <p:spPr>
          <a:xfrm>
            <a:off x="3193013" y="2940482"/>
            <a:ext cx="6495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400" b="0" dirty="0"/>
              <a:t>Job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F498908-E8C6-9BD2-658F-C5A88ECDAD3A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 bwMode="auto">
          <a:xfrm flipH="1">
            <a:off x="871877" y="1894637"/>
            <a:ext cx="1336306" cy="1045845"/>
          </a:xfrm>
          <a:prstGeom prst="straightConnector1">
            <a:avLst/>
          </a:prstGeom>
          <a:ln>
            <a:headEnd type="none" w="med" len="med"/>
            <a:tailEnd type="arrow" w="lg" len="lg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E9B5740-29E5-E04B-F523-68002180BFE1}"/>
              </a:ext>
            </a:extLst>
          </p:cNvPr>
          <p:cNvCxnSpPr>
            <a:cxnSpLocks/>
            <a:stCxn id="4" idx="2"/>
            <a:endCxn id="6" idx="0"/>
          </p:cNvCxnSpPr>
          <p:nvPr/>
        </p:nvCxnSpPr>
        <p:spPr bwMode="auto">
          <a:xfrm>
            <a:off x="2208183" y="1894637"/>
            <a:ext cx="138998" cy="1045845"/>
          </a:xfrm>
          <a:prstGeom prst="straightConnector1">
            <a:avLst/>
          </a:prstGeom>
          <a:ln>
            <a:headEnd type="none" w="med" len="med"/>
            <a:tailEnd type="arrow" w="lg" len="lg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3026E0A-C07D-2CDF-2571-9D3BD1456D81}"/>
              </a:ext>
            </a:extLst>
          </p:cNvPr>
          <p:cNvCxnSpPr>
            <a:cxnSpLocks/>
            <a:stCxn id="4" idx="2"/>
            <a:endCxn id="7" idx="0"/>
          </p:cNvCxnSpPr>
          <p:nvPr/>
        </p:nvCxnSpPr>
        <p:spPr bwMode="auto">
          <a:xfrm>
            <a:off x="2208183" y="1894637"/>
            <a:ext cx="1309599" cy="1045845"/>
          </a:xfrm>
          <a:prstGeom prst="straightConnector1">
            <a:avLst/>
          </a:prstGeom>
          <a:ln>
            <a:headEnd type="none" w="med" len="med"/>
            <a:tailEnd type="arrow" w="lg" len="lg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DB7163ED-1742-2FF2-0D23-F02703E7F83B}"/>
              </a:ext>
            </a:extLst>
          </p:cNvPr>
          <p:cNvSpPr txBox="1"/>
          <p:nvPr/>
        </p:nvSpPr>
        <p:spPr>
          <a:xfrm>
            <a:off x="428879" y="813792"/>
            <a:ext cx="82862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2400" dirty="0">
                <a:solidFill>
                  <a:srgbClr val="FF0000"/>
                </a:solidFill>
              </a:rPr>
              <a:t>4 </a:t>
            </a:r>
            <a:r>
              <a:rPr lang="nb-NO" sz="2400" dirty="0" err="1">
                <a:solidFill>
                  <a:srgbClr val="FF0000"/>
                </a:solidFill>
              </a:rPr>
              <a:t>words</a:t>
            </a:r>
            <a:r>
              <a:rPr lang="nb-NO" sz="2400" dirty="0">
                <a:solidFill>
                  <a:srgbClr val="FF0000"/>
                </a:solidFill>
              </a:rPr>
              <a:t>: </a:t>
            </a:r>
            <a:r>
              <a:rPr lang="nb-NO" sz="2400" dirty="0" err="1">
                <a:solidFill>
                  <a:srgbClr val="FF0000"/>
                </a:solidFill>
              </a:rPr>
              <a:t>Process</a:t>
            </a:r>
            <a:r>
              <a:rPr lang="nb-NO" sz="2400" dirty="0">
                <a:solidFill>
                  <a:srgbClr val="FF0000"/>
                </a:solidFill>
              </a:rPr>
              <a:t>, </a:t>
            </a:r>
            <a:r>
              <a:rPr lang="nb-NO" sz="2400" dirty="0" err="1">
                <a:solidFill>
                  <a:srgbClr val="FF0000"/>
                </a:solidFill>
              </a:rPr>
              <a:t>Thread</a:t>
            </a:r>
            <a:r>
              <a:rPr lang="nb-NO" sz="2400" dirty="0">
                <a:solidFill>
                  <a:srgbClr val="FF0000"/>
                </a:solidFill>
              </a:rPr>
              <a:t>, </a:t>
            </a:r>
            <a:r>
              <a:rPr lang="nb-NO" sz="2400" dirty="0" err="1">
                <a:solidFill>
                  <a:srgbClr val="FF0000"/>
                </a:solidFill>
              </a:rPr>
              <a:t>Task</a:t>
            </a:r>
            <a:r>
              <a:rPr lang="nb-NO" sz="2400" dirty="0">
                <a:solidFill>
                  <a:srgbClr val="FF0000"/>
                </a:solidFill>
              </a:rPr>
              <a:t>, Job - </a:t>
            </a:r>
            <a:r>
              <a:rPr lang="nb-NO" sz="2400" dirty="0" err="1">
                <a:solidFill>
                  <a:srgbClr val="FF0000"/>
                </a:solidFill>
              </a:rPr>
              <a:t>very</a:t>
            </a:r>
            <a:r>
              <a:rPr lang="nb-NO" sz="2400" dirty="0">
                <a:solidFill>
                  <a:srgbClr val="FF0000"/>
                </a:solidFill>
              </a:rPr>
              <a:t> </a:t>
            </a:r>
            <a:r>
              <a:rPr lang="nb-NO" sz="2400" dirty="0" err="1">
                <a:solidFill>
                  <a:srgbClr val="FF0000"/>
                </a:solidFill>
              </a:rPr>
              <a:t>confusing</a:t>
            </a:r>
            <a:endParaRPr lang="nb-NO" sz="2400" dirty="0">
              <a:solidFill>
                <a:srgbClr val="FF0000"/>
              </a:solidFill>
            </a:endParaRP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C8372FF4-E8B3-7677-E5AC-08A5B519F51B}"/>
              </a:ext>
            </a:extLst>
          </p:cNvPr>
          <p:cNvGrpSpPr/>
          <p:nvPr/>
        </p:nvGrpSpPr>
        <p:grpSpPr>
          <a:xfrm>
            <a:off x="3517782" y="3402147"/>
            <a:ext cx="5384455" cy="2998685"/>
            <a:chOff x="3517782" y="3402147"/>
            <a:chExt cx="5384455" cy="2998685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6B0513A-099B-C316-29DF-560BE06706B0}"/>
                </a:ext>
              </a:extLst>
            </p:cNvPr>
            <p:cNvSpPr txBox="1"/>
            <p:nvPr/>
          </p:nvSpPr>
          <p:spPr>
            <a:xfrm>
              <a:off x="6386092" y="3996591"/>
              <a:ext cx="2516145" cy="2404241"/>
            </a:xfrm>
            <a:prstGeom prst="rect">
              <a:avLst/>
            </a:prstGeom>
            <a:solidFill>
              <a:srgbClr val="00B0F0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noAutofit/>
            </a:bodyPr>
            <a:lstStyle/>
            <a:p>
              <a:r>
                <a:rPr lang="nb-NO" sz="1800" b="0" dirty="0" err="1">
                  <a:solidFill>
                    <a:schemeClr val="bg1"/>
                  </a:solidFill>
                </a:rPr>
                <a:t>Two</a:t>
              </a:r>
              <a:r>
                <a:rPr lang="nb-NO" sz="1800" b="0" dirty="0">
                  <a:solidFill>
                    <a:schemeClr val="bg1"/>
                  </a:solidFill>
                </a:rPr>
                <a:t> </a:t>
              </a:r>
              <a:r>
                <a:rPr lang="nb-NO" sz="1800" b="0" dirty="0" err="1">
                  <a:solidFill>
                    <a:schemeClr val="bg1"/>
                  </a:solidFill>
                </a:rPr>
                <a:t>uses</a:t>
              </a:r>
              <a:r>
                <a:rPr lang="nb-NO" sz="1800" b="0" dirty="0">
                  <a:solidFill>
                    <a:schemeClr val="bg1"/>
                  </a:solidFill>
                </a:rPr>
                <a:t>: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nb-NO" sz="1600" b="0" dirty="0">
                  <a:solidFill>
                    <a:schemeClr val="bg1"/>
                  </a:solidFill>
                </a:rPr>
                <a:t>a </a:t>
              </a:r>
              <a:r>
                <a:rPr lang="nb-NO" sz="1600" b="0" dirty="0" err="1">
                  <a:solidFill>
                    <a:schemeClr val="bg1"/>
                  </a:solidFill>
                </a:rPr>
                <a:t>task</a:t>
              </a:r>
              <a:r>
                <a:rPr lang="nb-NO" sz="1600" b="0" dirty="0">
                  <a:solidFill>
                    <a:schemeClr val="bg1"/>
                  </a:solidFill>
                </a:rPr>
                <a:t> in a batch system </a:t>
              </a:r>
              <a:r>
                <a:rPr lang="nb-NO" sz="1600" b="0" dirty="0" err="1">
                  <a:solidFill>
                    <a:schemeClr val="bg1"/>
                  </a:solidFill>
                </a:rPr>
                <a:t>that</a:t>
              </a:r>
              <a:r>
                <a:rPr lang="nb-NO" sz="1600" b="0" dirty="0">
                  <a:solidFill>
                    <a:schemeClr val="bg1"/>
                  </a:solidFill>
                </a:rPr>
                <a:t> has IO </a:t>
              </a:r>
              <a:r>
                <a:rPr lang="nb-NO" sz="1600" b="0" dirty="0" err="1">
                  <a:solidFill>
                    <a:schemeClr val="bg1"/>
                  </a:solidFill>
                </a:rPr>
                <a:t>ony</a:t>
              </a:r>
              <a:r>
                <a:rPr lang="nb-NO" sz="1600" b="0" dirty="0">
                  <a:solidFill>
                    <a:schemeClr val="bg1"/>
                  </a:solidFill>
                </a:rPr>
                <a:t> at start and end and is not </a:t>
              </a:r>
              <a:r>
                <a:rPr lang="nb-NO" sz="1600" b="0" dirty="0" err="1">
                  <a:solidFill>
                    <a:schemeClr val="bg1"/>
                  </a:solidFill>
                </a:rPr>
                <a:t>preemptable</a:t>
              </a:r>
              <a:endParaRPr lang="nb-NO" sz="1600" b="0" dirty="0">
                <a:solidFill>
                  <a:schemeClr val="bg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nb-NO" sz="1600" b="0" dirty="0">
                  <a:solidFill>
                    <a:schemeClr val="bg1"/>
                  </a:solidFill>
                </a:rPr>
                <a:t>a </a:t>
              </a:r>
              <a:r>
                <a:rPr lang="nb-NO" sz="1600" b="0" dirty="0" err="1">
                  <a:solidFill>
                    <a:schemeClr val="bg1"/>
                  </a:solidFill>
                </a:rPr>
                <a:t>task</a:t>
              </a:r>
              <a:r>
                <a:rPr lang="nb-NO" sz="1600" b="0" dirty="0">
                  <a:solidFill>
                    <a:schemeClr val="bg1"/>
                  </a:solidFill>
                </a:rPr>
                <a:t> </a:t>
              </a:r>
              <a:r>
                <a:rPr lang="nb-NO" sz="1600" b="0" dirty="0" err="1">
                  <a:solidFill>
                    <a:schemeClr val="bg1"/>
                  </a:solidFill>
                </a:rPr>
                <a:t>that</a:t>
              </a:r>
              <a:r>
                <a:rPr lang="nb-NO" sz="1600" b="0" dirty="0">
                  <a:solidFill>
                    <a:schemeClr val="bg1"/>
                  </a:solidFill>
                </a:rPr>
                <a:t> is </a:t>
              </a:r>
              <a:r>
                <a:rPr lang="nb-NO" sz="1600" b="0" dirty="0" err="1">
                  <a:solidFill>
                    <a:schemeClr val="bg1"/>
                  </a:solidFill>
                </a:rPr>
                <a:t>allowed</a:t>
              </a:r>
              <a:r>
                <a:rPr lang="nb-NO" sz="1600" b="0" dirty="0">
                  <a:solidFill>
                    <a:schemeClr val="bg1"/>
                  </a:solidFill>
                </a:rPr>
                <a:t> to </a:t>
              </a:r>
              <a:r>
                <a:rPr lang="nb-NO" sz="1600" b="0" dirty="0" err="1">
                  <a:solidFill>
                    <a:schemeClr val="bg1"/>
                  </a:solidFill>
                </a:rPr>
                <a:t>work</a:t>
              </a:r>
              <a:r>
                <a:rPr lang="nb-NO" sz="1600" b="0" dirty="0">
                  <a:solidFill>
                    <a:schemeClr val="bg1"/>
                  </a:solidFill>
                </a:rPr>
                <a:t> like a batch </a:t>
              </a:r>
              <a:r>
                <a:rPr lang="nb-NO" sz="1600" b="0" dirty="0" err="1">
                  <a:solidFill>
                    <a:schemeClr val="bg1"/>
                  </a:solidFill>
                </a:rPr>
                <a:t>job</a:t>
              </a:r>
              <a:endParaRPr lang="nb-NO" sz="1400" b="0" dirty="0">
                <a:solidFill>
                  <a:schemeClr val="bg1"/>
                </a:solidFill>
              </a:endParaRPr>
            </a:p>
          </p:txBody>
        </p:sp>
        <p:cxnSp>
          <p:nvCxnSpPr>
            <p:cNvPr id="27" name="Curved Connector 26">
              <a:extLst>
                <a:ext uri="{FF2B5EF4-FFF2-40B4-BE49-F238E27FC236}">
                  <a16:creationId xmlns:a16="http://schemas.microsoft.com/office/drawing/2014/main" id="{C868B6AD-14BE-465C-F1F1-C7E11978AFEB}"/>
                </a:ext>
              </a:extLst>
            </p:cNvPr>
            <p:cNvCxnSpPr>
              <a:cxnSpLocks/>
              <a:stCxn id="24" idx="0"/>
              <a:endCxn id="7" idx="2"/>
            </p:cNvCxnSpPr>
            <p:nvPr/>
          </p:nvCxnSpPr>
          <p:spPr bwMode="auto">
            <a:xfrm rot="16200000" flipV="1">
              <a:off x="5283752" y="1636177"/>
              <a:ext cx="594444" cy="4126383"/>
            </a:xfrm>
            <a:prstGeom prst="curvedConnector3">
              <a:avLst>
                <a:gd name="adj1" fmla="val 50000"/>
              </a:avLst>
            </a:prstGeom>
            <a:solidFill>
              <a:schemeClr val="accent1"/>
            </a:solidFill>
            <a:ln w="25400" cap="flat" cmpd="sng" algn="ctr">
              <a:solidFill>
                <a:srgbClr val="00B0F0"/>
              </a:solidFill>
              <a:prstDash val="sysDash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DC044994-50E8-F663-8701-A277D51DCDEE}"/>
              </a:ext>
            </a:extLst>
          </p:cNvPr>
          <p:cNvGrpSpPr/>
          <p:nvPr/>
        </p:nvGrpSpPr>
        <p:grpSpPr>
          <a:xfrm>
            <a:off x="2600054" y="1342517"/>
            <a:ext cx="6205344" cy="1563560"/>
            <a:chOff x="2600054" y="1342517"/>
            <a:chExt cx="6205344" cy="1563560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44FDEB3-EC6B-68D1-B97C-3BCA8A7E0C86}"/>
                </a:ext>
              </a:extLst>
            </p:cNvPr>
            <p:cNvSpPr txBox="1"/>
            <p:nvPr/>
          </p:nvSpPr>
          <p:spPr>
            <a:xfrm>
              <a:off x="5068478" y="1342517"/>
              <a:ext cx="3736920" cy="1563560"/>
            </a:xfrm>
            <a:prstGeom prst="rect">
              <a:avLst/>
            </a:prstGeom>
            <a:solidFill>
              <a:srgbClr val="00B0F0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noAutofit/>
            </a:bodyPr>
            <a:lstStyle/>
            <a:p>
              <a:r>
                <a:rPr lang="nb-NO" sz="1800" b="0" dirty="0" err="1">
                  <a:solidFill>
                    <a:schemeClr val="bg1"/>
                  </a:solidFill>
                </a:rPr>
                <a:t>Generic</a:t>
              </a:r>
              <a:r>
                <a:rPr lang="nb-NO" sz="1800" b="0" dirty="0">
                  <a:solidFill>
                    <a:schemeClr val="bg1"/>
                  </a:solidFill>
                </a:rPr>
                <a:t> term </a:t>
              </a:r>
              <a:r>
                <a:rPr lang="nb-NO" sz="1600" b="0" dirty="0">
                  <a:solidFill>
                    <a:schemeClr val="bg1"/>
                  </a:solidFill>
                </a:rPr>
                <a:t>used for ...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nb-NO" sz="1600" b="0" dirty="0">
                  <a:solidFill>
                    <a:schemeClr val="bg1"/>
                  </a:solidFill>
                </a:rPr>
                <a:t>... </a:t>
              </a:r>
              <a:r>
                <a:rPr lang="nb-NO" sz="1600" b="0" dirty="0" err="1">
                  <a:solidFill>
                    <a:schemeClr val="bg1"/>
                  </a:solidFill>
                </a:rPr>
                <a:t>sthg</a:t>
              </a:r>
              <a:r>
                <a:rPr lang="nb-NO" sz="1600" b="0" dirty="0">
                  <a:solidFill>
                    <a:schemeClr val="bg1"/>
                  </a:solidFill>
                </a:rPr>
                <a:t>. </a:t>
              </a:r>
              <a:r>
                <a:rPr lang="nb-NO" sz="1600" b="0" dirty="0" err="1">
                  <a:solidFill>
                    <a:schemeClr val="bg1"/>
                  </a:solidFill>
                </a:rPr>
                <a:t>that</a:t>
              </a:r>
              <a:r>
                <a:rPr lang="nb-NO" sz="1600" b="0" dirty="0">
                  <a:solidFill>
                    <a:schemeClr val="bg1"/>
                  </a:solidFill>
                </a:rPr>
                <a:t> </a:t>
              </a:r>
              <a:r>
                <a:rPr lang="nb-NO" sz="1600" b="0" dirty="0" err="1">
                  <a:solidFill>
                    <a:schemeClr val="bg1"/>
                  </a:solidFill>
                </a:rPr>
                <a:t>requires</a:t>
              </a:r>
              <a:r>
                <a:rPr lang="nb-NO" sz="1600" b="0" dirty="0">
                  <a:solidFill>
                    <a:schemeClr val="bg1"/>
                  </a:solidFill>
                </a:rPr>
                <a:t> CPU time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nb-NO" sz="1600" b="0" dirty="0">
                  <a:solidFill>
                    <a:schemeClr val="bg1"/>
                  </a:solidFill>
                </a:rPr>
                <a:t>... </a:t>
              </a:r>
              <a:r>
                <a:rPr lang="nb-NO" sz="1600" b="0" dirty="0" err="1">
                  <a:solidFill>
                    <a:schemeClr val="bg1"/>
                  </a:solidFill>
                </a:rPr>
                <a:t>sthg</a:t>
              </a:r>
              <a:r>
                <a:rPr lang="nb-NO" sz="1600" b="0" dirty="0">
                  <a:solidFill>
                    <a:schemeClr val="bg1"/>
                  </a:solidFill>
                </a:rPr>
                <a:t>. </a:t>
              </a:r>
              <a:r>
                <a:rPr lang="nb-NO" sz="1600" b="0" dirty="0" err="1">
                  <a:solidFill>
                    <a:schemeClr val="bg1"/>
                  </a:solidFill>
                </a:rPr>
                <a:t>that</a:t>
              </a:r>
              <a:r>
                <a:rPr lang="nb-NO" sz="1600" b="0" dirty="0">
                  <a:solidFill>
                    <a:schemeClr val="bg1"/>
                  </a:solidFill>
                </a:rPr>
                <a:t> has a </a:t>
              </a:r>
              <a:r>
                <a:rPr lang="nb-NO" sz="1600" b="0" dirty="0" err="1">
                  <a:solidFill>
                    <a:schemeClr val="bg1"/>
                  </a:solidFill>
                </a:rPr>
                <a:t>process</a:t>
              </a:r>
              <a:r>
                <a:rPr lang="nb-NO" sz="1600" b="0" dirty="0">
                  <a:solidFill>
                    <a:schemeClr val="bg1"/>
                  </a:solidFill>
                </a:rPr>
                <a:t> </a:t>
              </a:r>
              <a:r>
                <a:rPr lang="nb-NO" sz="1600" b="0" dirty="0" err="1">
                  <a:solidFill>
                    <a:schemeClr val="bg1"/>
                  </a:solidFill>
                </a:rPr>
                <a:t>control</a:t>
              </a:r>
              <a:r>
                <a:rPr lang="nb-NO" sz="1600" b="0" dirty="0">
                  <a:solidFill>
                    <a:schemeClr val="bg1"/>
                  </a:solidFill>
                </a:rPr>
                <a:t> </a:t>
              </a:r>
              <a:r>
                <a:rPr lang="nb-NO" sz="1600" b="0" dirty="0" err="1">
                  <a:solidFill>
                    <a:schemeClr val="bg1"/>
                  </a:solidFill>
                </a:rPr>
                <a:t>block</a:t>
              </a:r>
              <a:endParaRPr lang="nb-NO" sz="1600" b="0" dirty="0">
                <a:solidFill>
                  <a:schemeClr val="bg1"/>
                </a:solidFill>
              </a:endParaRP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nb-NO" sz="1600" b="0" dirty="0">
                  <a:solidFill>
                    <a:schemeClr val="bg1"/>
                  </a:solidFill>
                </a:rPr>
                <a:t>... </a:t>
              </a:r>
              <a:r>
                <a:rPr lang="nb-NO" sz="1600" b="0" dirty="0" err="1">
                  <a:solidFill>
                    <a:schemeClr val="bg1"/>
                  </a:solidFill>
                </a:rPr>
                <a:t>sthg</a:t>
              </a:r>
              <a:r>
                <a:rPr lang="nb-NO" sz="1600" b="0" dirty="0">
                  <a:solidFill>
                    <a:schemeClr val="bg1"/>
                  </a:solidFill>
                </a:rPr>
                <a:t>. </a:t>
              </a:r>
              <a:r>
                <a:rPr lang="nb-NO" sz="1600" b="0" dirty="0" err="1">
                  <a:solidFill>
                    <a:schemeClr val="bg1"/>
                  </a:solidFill>
                </a:rPr>
                <a:t>that</a:t>
              </a:r>
              <a:r>
                <a:rPr lang="nb-NO" sz="1600" b="0" dirty="0">
                  <a:solidFill>
                    <a:schemeClr val="bg1"/>
                  </a:solidFill>
                </a:rPr>
                <a:t> </a:t>
              </a:r>
              <a:r>
                <a:rPr lang="nb-NO" sz="1600" b="0" dirty="0" err="1">
                  <a:solidFill>
                    <a:schemeClr val="bg1"/>
                  </a:solidFill>
                </a:rPr>
                <a:t>can</a:t>
              </a:r>
              <a:r>
                <a:rPr lang="nb-NO" sz="1600" b="0" dirty="0">
                  <a:solidFill>
                    <a:schemeClr val="bg1"/>
                  </a:solidFill>
                </a:rPr>
                <a:t> be </a:t>
              </a:r>
              <a:r>
                <a:rPr lang="nb-NO" sz="1600" b="0" dirty="0" err="1">
                  <a:solidFill>
                    <a:schemeClr val="bg1"/>
                  </a:solidFill>
                </a:rPr>
                <a:t>scheduled</a:t>
              </a:r>
              <a:r>
                <a:rPr lang="nb-NO" sz="1600" b="0" dirty="0">
                  <a:solidFill>
                    <a:schemeClr val="bg1"/>
                  </a:solidFill>
                </a:rPr>
                <a:t> by </a:t>
              </a:r>
              <a:r>
                <a:rPr lang="nb-NO" sz="1600" b="0" dirty="0" err="1">
                  <a:solidFill>
                    <a:schemeClr val="bg1"/>
                  </a:solidFill>
                </a:rPr>
                <a:t>the</a:t>
              </a:r>
              <a:r>
                <a:rPr lang="nb-NO" sz="1600" b="0" dirty="0">
                  <a:solidFill>
                    <a:schemeClr val="bg1"/>
                  </a:solidFill>
                </a:rPr>
                <a:t> CPU </a:t>
              </a:r>
              <a:r>
                <a:rPr lang="nb-NO" sz="1600" b="0" dirty="0" err="1">
                  <a:solidFill>
                    <a:schemeClr val="bg1"/>
                  </a:solidFill>
                </a:rPr>
                <a:t>scheduler</a:t>
              </a:r>
              <a:endParaRPr lang="nb-NO" sz="1600" b="0" dirty="0">
                <a:solidFill>
                  <a:schemeClr val="bg1"/>
                </a:solidFill>
              </a:endParaRPr>
            </a:p>
          </p:txBody>
        </p:sp>
        <p:cxnSp>
          <p:nvCxnSpPr>
            <p:cNvPr id="28" name="Curved Connector 27">
              <a:extLst>
                <a:ext uri="{FF2B5EF4-FFF2-40B4-BE49-F238E27FC236}">
                  <a16:creationId xmlns:a16="http://schemas.microsoft.com/office/drawing/2014/main" id="{C5551236-93F4-F1E5-E64F-C9C9334A2A70}"/>
                </a:ext>
              </a:extLst>
            </p:cNvPr>
            <p:cNvCxnSpPr>
              <a:cxnSpLocks/>
              <a:stCxn id="19" idx="1"/>
              <a:endCxn id="4" idx="3"/>
            </p:cNvCxnSpPr>
            <p:nvPr/>
          </p:nvCxnSpPr>
          <p:spPr bwMode="auto">
            <a:xfrm rot="10800000">
              <a:off x="2600054" y="1663805"/>
              <a:ext cx="2468425" cy="460492"/>
            </a:xfrm>
            <a:prstGeom prst="curvedConnector3">
              <a:avLst>
                <a:gd name="adj1" fmla="val 50000"/>
              </a:avLst>
            </a:prstGeom>
            <a:solidFill>
              <a:schemeClr val="accent1"/>
            </a:solidFill>
            <a:ln w="25400" cap="flat" cmpd="sng" algn="ctr">
              <a:solidFill>
                <a:srgbClr val="00B0F0"/>
              </a:solidFill>
              <a:prstDash val="sysDash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3DD8921B-D404-5669-BC85-A35B8EBF586F}"/>
              </a:ext>
            </a:extLst>
          </p:cNvPr>
          <p:cNvGrpSpPr/>
          <p:nvPr/>
        </p:nvGrpSpPr>
        <p:grpSpPr>
          <a:xfrm>
            <a:off x="428879" y="3402147"/>
            <a:ext cx="2516145" cy="2998685"/>
            <a:chOff x="428879" y="3402147"/>
            <a:chExt cx="2516145" cy="2998685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AC99279-524E-373B-F7D3-81D109CC77F1}"/>
                </a:ext>
              </a:extLst>
            </p:cNvPr>
            <p:cNvSpPr txBox="1"/>
            <p:nvPr/>
          </p:nvSpPr>
          <p:spPr>
            <a:xfrm>
              <a:off x="428879" y="4298731"/>
              <a:ext cx="2516145" cy="2102101"/>
            </a:xfrm>
            <a:prstGeom prst="rect">
              <a:avLst/>
            </a:prstGeom>
            <a:solidFill>
              <a:srgbClr val="00B0F0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noAutofit/>
            </a:bodyPr>
            <a:lstStyle/>
            <a:p>
              <a:r>
                <a:rPr lang="nb-NO" sz="1800" b="0" dirty="0">
                  <a:solidFill>
                    <a:schemeClr val="bg1"/>
                  </a:solidFill>
                </a:rPr>
                <a:t>Three </a:t>
              </a:r>
              <a:r>
                <a:rPr lang="nb-NO" sz="1800" b="0" dirty="0" err="1">
                  <a:solidFill>
                    <a:schemeClr val="bg1"/>
                  </a:solidFill>
                </a:rPr>
                <a:t>uses</a:t>
              </a:r>
              <a:r>
                <a:rPr lang="nb-NO" sz="1800" b="0" dirty="0">
                  <a:solidFill>
                    <a:schemeClr val="bg1"/>
                  </a:solidFill>
                </a:rPr>
                <a:t>: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nb-NO" sz="1600" b="0" dirty="0" err="1">
                  <a:solidFill>
                    <a:schemeClr val="bg1"/>
                  </a:solidFill>
                </a:rPr>
                <a:t>saying</a:t>
              </a:r>
              <a:r>
                <a:rPr lang="nb-NO" sz="1600" b="0" dirty="0">
                  <a:solidFill>
                    <a:schemeClr val="bg1"/>
                  </a:solidFill>
                </a:rPr>
                <a:t> </a:t>
              </a:r>
              <a:r>
                <a:rPr lang="nb-NO" sz="1600" b="0" dirty="0" err="1">
                  <a:solidFill>
                    <a:schemeClr val="bg1"/>
                  </a:solidFill>
                </a:rPr>
                <a:t>process</a:t>
              </a:r>
              <a:r>
                <a:rPr lang="nb-NO" sz="1600" b="0" dirty="0">
                  <a:solidFill>
                    <a:schemeClr val="bg1"/>
                  </a:solidFill>
                </a:rPr>
                <a:t> </a:t>
              </a:r>
              <a:r>
                <a:rPr lang="nb-NO" sz="1600" b="0" dirty="0" err="1">
                  <a:solidFill>
                    <a:schemeClr val="bg1"/>
                  </a:solidFill>
                </a:rPr>
                <a:t>but</a:t>
              </a:r>
              <a:r>
                <a:rPr lang="nb-NO" sz="1600" b="0" dirty="0">
                  <a:solidFill>
                    <a:schemeClr val="bg1"/>
                  </a:solidFill>
                </a:rPr>
                <a:t> </a:t>
              </a:r>
              <a:r>
                <a:rPr lang="nb-NO" sz="1600" b="0" dirty="0" err="1">
                  <a:solidFill>
                    <a:schemeClr val="bg1"/>
                  </a:solidFill>
                </a:rPr>
                <a:t>meaning</a:t>
              </a:r>
              <a:r>
                <a:rPr lang="nb-NO" sz="1600" b="0" dirty="0">
                  <a:solidFill>
                    <a:schemeClr val="bg1"/>
                  </a:solidFill>
                </a:rPr>
                <a:t> </a:t>
              </a:r>
              <a:r>
                <a:rPr lang="nb-NO" sz="1600" b="0" dirty="0" err="1">
                  <a:solidFill>
                    <a:schemeClr val="bg1"/>
                  </a:solidFill>
                </a:rPr>
                <a:t>task</a:t>
              </a:r>
              <a:endParaRPr lang="nb-NO" sz="1600" b="0" dirty="0">
                <a:solidFill>
                  <a:schemeClr val="bg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nb-NO" sz="1600" b="0" dirty="0">
                  <a:solidFill>
                    <a:schemeClr val="bg1"/>
                  </a:solidFill>
                </a:rPr>
                <a:t>a simple </a:t>
              </a:r>
              <a:r>
                <a:rPr lang="nb-NO" sz="1600" b="0" dirty="0" err="1">
                  <a:solidFill>
                    <a:schemeClr val="bg1"/>
                  </a:solidFill>
                </a:rPr>
                <a:t>way</a:t>
              </a:r>
              <a:r>
                <a:rPr lang="nb-NO" sz="1600" b="0" dirty="0">
                  <a:solidFill>
                    <a:schemeClr val="bg1"/>
                  </a:solidFill>
                </a:rPr>
                <a:t> </a:t>
              </a:r>
              <a:r>
                <a:rPr lang="nb-NO" sz="1600" b="0" dirty="0" err="1">
                  <a:solidFill>
                    <a:schemeClr val="bg1"/>
                  </a:solidFill>
                </a:rPr>
                <a:t>of</a:t>
              </a:r>
              <a:r>
                <a:rPr lang="nb-NO" sz="1600" b="0" dirty="0">
                  <a:solidFill>
                    <a:schemeClr val="bg1"/>
                  </a:solidFill>
                </a:rPr>
                <a:t> </a:t>
              </a:r>
              <a:r>
                <a:rPr lang="nb-NO" sz="1600" b="0" dirty="0" err="1">
                  <a:solidFill>
                    <a:schemeClr val="bg1"/>
                  </a:solidFill>
                </a:rPr>
                <a:t>saying</a:t>
              </a:r>
              <a:r>
                <a:rPr lang="nb-NO" sz="1600" b="0" dirty="0">
                  <a:solidFill>
                    <a:schemeClr val="bg1"/>
                  </a:solidFill>
                </a:rPr>
                <a:t> «a </a:t>
              </a:r>
              <a:r>
                <a:rPr lang="nb-NO" sz="1600" b="0" dirty="0" err="1">
                  <a:solidFill>
                    <a:schemeClr val="bg1"/>
                  </a:solidFill>
                </a:rPr>
                <a:t>process</a:t>
              </a:r>
              <a:r>
                <a:rPr lang="nb-NO" sz="1600" b="0" dirty="0">
                  <a:solidFill>
                    <a:schemeClr val="bg1"/>
                  </a:solidFill>
                </a:rPr>
                <a:t> </a:t>
              </a:r>
              <a:r>
                <a:rPr lang="nb-NO" sz="1600" b="0" dirty="0" err="1">
                  <a:solidFill>
                    <a:schemeClr val="bg1"/>
                  </a:solidFill>
                </a:rPr>
                <a:t>with</a:t>
              </a:r>
              <a:r>
                <a:rPr lang="nb-NO" sz="1600" b="0" dirty="0">
                  <a:solidFill>
                    <a:schemeClr val="bg1"/>
                  </a:solidFill>
                </a:rPr>
                <a:t> a single </a:t>
              </a:r>
              <a:r>
                <a:rPr lang="nb-NO" sz="1600" b="0" dirty="0" err="1">
                  <a:solidFill>
                    <a:schemeClr val="bg1"/>
                  </a:solidFill>
                </a:rPr>
                <a:t>thread</a:t>
              </a:r>
              <a:r>
                <a:rPr lang="nb-NO" sz="1600" b="0" dirty="0">
                  <a:solidFill>
                    <a:schemeClr val="bg1"/>
                  </a:solidFill>
                </a:rPr>
                <a:t>»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nb-NO" sz="1600" b="0" dirty="0">
                  <a:solidFill>
                    <a:schemeClr val="bg1"/>
                  </a:solidFill>
                </a:rPr>
                <a:t>a </a:t>
              </a:r>
              <a:r>
                <a:rPr lang="nb-NO" sz="1600" b="0" dirty="0" err="1">
                  <a:solidFill>
                    <a:schemeClr val="bg1"/>
                  </a:solidFill>
                </a:rPr>
                <a:t>task</a:t>
              </a:r>
              <a:r>
                <a:rPr lang="nb-NO" sz="1600" b="0" dirty="0">
                  <a:solidFill>
                    <a:schemeClr val="bg1"/>
                  </a:solidFill>
                </a:rPr>
                <a:t> in an OS </a:t>
              </a:r>
              <a:r>
                <a:rPr lang="nb-NO" sz="1600" b="0" dirty="0" err="1">
                  <a:solidFill>
                    <a:schemeClr val="bg1"/>
                  </a:solidFill>
                </a:rPr>
                <a:t>that</a:t>
              </a:r>
              <a:r>
                <a:rPr lang="nb-NO" sz="1600" b="0" dirty="0">
                  <a:solidFill>
                    <a:schemeClr val="bg1"/>
                  </a:solidFill>
                </a:rPr>
                <a:t> has </a:t>
              </a:r>
              <a:r>
                <a:rPr lang="nb-NO" sz="1600" b="0" dirty="0" err="1">
                  <a:solidFill>
                    <a:schemeClr val="bg1"/>
                  </a:solidFill>
                </a:rPr>
                <a:t>no</a:t>
              </a:r>
              <a:r>
                <a:rPr lang="nb-NO" sz="1600" b="0" dirty="0">
                  <a:solidFill>
                    <a:schemeClr val="bg1"/>
                  </a:solidFill>
                </a:rPr>
                <a:t> </a:t>
              </a:r>
              <a:r>
                <a:rPr lang="nb-NO" sz="1600" b="0" dirty="0" err="1">
                  <a:solidFill>
                    <a:schemeClr val="bg1"/>
                  </a:solidFill>
                </a:rPr>
                <a:t>kernel</a:t>
              </a:r>
              <a:r>
                <a:rPr lang="nb-NO" sz="1600" b="0" dirty="0">
                  <a:solidFill>
                    <a:schemeClr val="bg1"/>
                  </a:solidFill>
                </a:rPr>
                <a:t> </a:t>
              </a:r>
              <a:r>
                <a:rPr lang="nb-NO" sz="1600" b="0" dirty="0" err="1">
                  <a:solidFill>
                    <a:schemeClr val="bg1"/>
                  </a:solidFill>
                </a:rPr>
                <a:t>threads</a:t>
              </a:r>
              <a:endParaRPr lang="nb-NO" sz="1600" b="0" dirty="0">
                <a:solidFill>
                  <a:schemeClr val="bg1"/>
                </a:solidFill>
              </a:endParaRPr>
            </a:p>
          </p:txBody>
        </p:sp>
        <p:cxnSp>
          <p:nvCxnSpPr>
            <p:cNvPr id="32" name="Curved Connector 31">
              <a:extLst>
                <a:ext uri="{FF2B5EF4-FFF2-40B4-BE49-F238E27FC236}">
                  <a16:creationId xmlns:a16="http://schemas.microsoft.com/office/drawing/2014/main" id="{3146C1BF-294F-A97A-6087-2B9B335AEA44}"/>
                </a:ext>
              </a:extLst>
            </p:cNvPr>
            <p:cNvCxnSpPr>
              <a:cxnSpLocks/>
              <a:stCxn id="31" idx="0"/>
              <a:endCxn id="5" idx="2"/>
            </p:cNvCxnSpPr>
            <p:nvPr/>
          </p:nvCxnSpPr>
          <p:spPr bwMode="auto">
            <a:xfrm rot="16200000" flipV="1">
              <a:off x="831123" y="3442901"/>
              <a:ext cx="896584" cy="815075"/>
            </a:xfrm>
            <a:prstGeom prst="curvedConnector3">
              <a:avLst>
                <a:gd name="adj1" fmla="val 50000"/>
              </a:avLst>
            </a:prstGeom>
            <a:solidFill>
              <a:schemeClr val="accent1"/>
            </a:solidFill>
            <a:ln w="25400" cap="flat" cmpd="sng" algn="ctr">
              <a:solidFill>
                <a:srgbClr val="00B0F0"/>
              </a:solidFill>
              <a:prstDash val="sysDash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CFC730A6-C177-1EFC-E477-82E3F95E8841}"/>
              </a:ext>
            </a:extLst>
          </p:cNvPr>
          <p:cNvGrpSpPr/>
          <p:nvPr/>
        </p:nvGrpSpPr>
        <p:grpSpPr>
          <a:xfrm>
            <a:off x="2347182" y="3402147"/>
            <a:ext cx="3851796" cy="2998685"/>
            <a:chOff x="2347182" y="3402147"/>
            <a:chExt cx="3851796" cy="2998685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4A6DC60-98C1-8B93-55A4-0B36AE546F33}"/>
                </a:ext>
              </a:extLst>
            </p:cNvPr>
            <p:cNvSpPr txBox="1"/>
            <p:nvPr/>
          </p:nvSpPr>
          <p:spPr>
            <a:xfrm>
              <a:off x="3193013" y="4070196"/>
              <a:ext cx="3005965" cy="2330636"/>
            </a:xfrm>
            <a:prstGeom prst="rect">
              <a:avLst/>
            </a:prstGeom>
            <a:solidFill>
              <a:srgbClr val="00B0F0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noAutofit/>
            </a:bodyPr>
            <a:lstStyle/>
            <a:p>
              <a:r>
                <a:rPr lang="nb-NO" sz="1800" b="0" dirty="0" err="1">
                  <a:solidFill>
                    <a:schemeClr val="bg1"/>
                  </a:solidFill>
                </a:rPr>
                <a:t>Two</a:t>
              </a:r>
              <a:r>
                <a:rPr lang="nb-NO" sz="1800" b="0" dirty="0">
                  <a:solidFill>
                    <a:schemeClr val="bg1"/>
                  </a:solidFill>
                </a:rPr>
                <a:t> types: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nb-NO" sz="1600" b="0" i="1" dirty="0" err="1">
                  <a:solidFill>
                    <a:schemeClr val="bg1"/>
                  </a:solidFill>
                </a:rPr>
                <a:t>Kernel</a:t>
              </a:r>
              <a:r>
                <a:rPr lang="nb-NO" sz="1600" b="0" i="1" dirty="0">
                  <a:solidFill>
                    <a:schemeClr val="bg1"/>
                  </a:solidFill>
                </a:rPr>
                <a:t> </a:t>
              </a:r>
              <a:r>
                <a:rPr lang="nb-NO" sz="1600" b="0" i="1" dirty="0" err="1">
                  <a:solidFill>
                    <a:schemeClr val="bg1"/>
                  </a:solidFill>
                </a:rPr>
                <a:t>thread</a:t>
              </a:r>
              <a:r>
                <a:rPr lang="nb-NO" sz="1600" b="0" dirty="0">
                  <a:solidFill>
                    <a:schemeClr val="bg1"/>
                  </a:solidFill>
                </a:rPr>
                <a:t>:</a:t>
              </a:r>
              <a:br>
                <a:rPr lang="nb-NO" sz="1600" b="0" dirty="0">
                  <a:solidFill>
                    <a:schemeClr val="bg1"/>
                  </a:solidFill>
                </a:rPr>
              </a:br>
              <a:r>
                <a:rPr lang="nb-NO" sz="1600" b="0" dirty="0" err="1">
                  <a:solidFill>
                    <a:schemeClr val="bg1"/>
                  </a:solidFill>
                </a:rPr>
                <a:t>the</a:t>
              </a:r>
              <a:r>
                <a:rPr lang="nb-NO" sz="1600" b="0" dirty="0">
                  <a:solidFill>
                    <a:schemeClr val="bg1"/>
                  </a:solidFill>
                </a:rPr>
                <a:t> normal </a:t>
              </a:r>
              <a:r>
                <a:rPr lang="nb-NO" sz="1600" b="0" dirty="0" err="1">
                  <a:solidFill>
                    <a:schemeClr val="bg1"/>
                  </a:solidFill>
                </a:rPr>
                <a:t>scheduling</a:t>
              </a:r>
              <a:r>
                <a:rPr lang="nb-NO" sz="1600" b="0" dirty="0">
                  <a:solidFill>
                    <a:schemeClr val="bg1"/>
                  </a:solidFill>
                </a:rPr>
                <a:t> unit in a </a:t>
              </a:r>
              <a:r>
                <a:rPr lang="nb-NO" sz="1600" b="0" dirty="0" err="1">
                  <a:solidFill>
                    <a:schemeClr val="bg1"/>
                  </a:solidFill>
                </a:rPr>
                <a:t>consumer</a:t>
              </a:r>
              <a:r>
                <a:rPr lang="nb-NO" sz="1600" b="0" dirty="0">
                  <a:solidFill>
                    <a:schemeClr val="bg1"/>
                  </a:solidFill>
                </a:rPr>
                <a:t> OS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nb-NO" sz="1600" b="0" i="1" dirty="0">
                  <a:solidFill>
                    <a:schemeClr val="bg1"/>
                  </a:solidFill>
                </a:rPr>
                <a:t>User-</a:t>
              </a:r>
              <a:r>
                <a:rPr lang="nb-NO" sz="1600" b="0" i="1" dirty="0" err="1">
                  <a:solidFill>
                    <a:schemeClr val="bg1"/>
                  </a:solidFill>
                </a:rPr>
                <a:t>level</a:t>
              </a:r>
              <a:r>
                <a:rPr lang="nb-NO" sz="1600" b="0" i="1" dirty="0">
                  <a:solidFill>
                    <a:schemeClr val="bg1"/>
                  </a:solidFill>
                </a:rPr>
                <a:t> </a:t>
              </a:r>
              <a:r>
                <a:rPr lang="nb-NO" sz="1600" b="0" i="1" dirty="0" err="1">
                  <a:solidFill>
                    <a:schemeClr val="bg1"/>
                  </a:solidFill>
                </a:rPr>
                <a:t>thread</a:t>
              </a:r>
              <a:r>
                <a:rPr lang="nb-NO" sz="1600" b="0" i="1" dirty="0">
                  <a:solidFill>
                    <a:schemeClr val="bg1"/>
                  </a:solidFill>
                </a:rPr>
                <a:t> </a:t>
              </a:r>
              <a:r>
                <a:rPr lang="nb-NO" sz="1600" b="0" dirty="0">
                  <a:solidFill>
                    <a:schemeClr val="bg1"/>
                  </a:solidFill>
                </a:rPr>
                <a:t>(green </a:t>
              </a:r>
              <a:r>
                <a:rPr lang="nb-NO" sz="1600" b="0" dirty="0" err="1">
                  <a:solidFill>
                    <a:schemeClr val="bg1"/>
                  </a:solidFill>
                </a:rPr>
                <a:t>threads</a:t>
              </a:r>
              <a:r>
                <a:rPr lang="nb-NO" sz="1600" b="0" dirty="0">
                  <a:solidFill>
                    <a:schemeClr val="bg1"/>
                  </a:solidFill>
                </a:rPr>
                <a:t>):</a:t>
              </a:r>
              <a:br>
                <a:rPr lang="nb-NO" sz="1600" b="0" dirty="0">
                  <a:solidFill>
                    <a:schemeClr val="bg1"/>
                  </a:solidFill>
                </a:rPr>
              </a:br>
              <a:r>
                <a:rPr lang="nb-NO" sz="1600" b="0" dirty="0" err="1">
                  <a:solidFill>
                    <a:schemeClr val="bg1"/>
                  </a:solidFill>
                </a:rPr>
                <a:t>implemented</a:t>
              </a:r>
              <a:r>
                <a:rPr lang="nb-NO" sz="1600" b="0" dirty="0">
                  <a:solidFill>
                    <a:schemeClr val="bg1"/>
                  </a:solidFill>
                </a:rPr>
                <a:t> in </a:t>
              </a:r>
              <a:r>
                <a:rPr lang="nb-NO" sz="1600" b="0" dirty="0" err="1">
                  <a:solidFill>
                    <a:schemeClr val="bg1"/>
                  </a:solidFill>
                </a:rPr>
                <a:t>user</a:t>
              </a:r>
              <a:r>
                <a:rPr lang="nb-NO" sz="1600" b="0" dirty="0">
                  <a:solidFill>
                    <a:schemeClr val="bg1"/>
                  </a:solidFill>
                </a:rPr>
                <a:t> </a:t>
              </a:r>
              <a:r>
                <a:rPr lang="nb-NO" sz="1600" b="0" dirty="0" err="1">
                  <a:solidFill>
                    <a:schemeClr val="bg1"/>
                  </a:solidFill>
                </a:rPr>
                <a:t>space</a:t>
              </a:r>
              <a:r>
                <a:rPr lang="nb-NO" sz="1600" b="0" dirty="0">
                  <a:solidFill>
                    <a:schemeClr val="bg1"/>
                  </a:solidFill>
                </a:rPr>
                <a:t> in a run-time </a:t>
              </a:r>
              <a:r>
                <a:rPr lang="nb-NO" sz="1600" b="0" dirty="0" err="1">
                  <a:solidFill>
                    <a:schemeClr val="bg1"/>
                  </a:solidFill>
                </a:rPr>
                <a:t>environment</a:t>
              </a:r>
              <a:r>
                <a:rPr lang="nb-NO" sz="1600" b="0" dirty="0">
                  <a:solidFill>
                    <a:schemeClr val="bg1"/>
                  </a:solidFill>
                </a:rPr>
                <a:t> (Java JVM </a:t>
              </a:r>
              <a:r>
                <a:rPr lang="nb-NO" sz="1600" b="0" dirty="0" err="1">
                  <a:solidFill>
                    <a:schemeClr val="bg1"/>
                  </a:solidFill>
                </a:rPr>
                <a:t>until</a:t>
              </a:r>
              <a:r>
                <a:rPr lang="nb-NO" sz="1600" b="0" dirty="0">
                  <a:solidFill>
                    <a:schemeClr val="bg1"/>
                  </a:solidFill>
                </a:rPr>
                <a:t> 2000)</a:t>
              </a:r>
              <a:endParaRPr lang="nb-NO" sz="1400" b="0" dirty="0">
                <a:solidFill>
                  <a:schemeClr val="bg1"/>
                </a:solidFill>
              </a:endParaRPr>
            </a:p>
          </p:txBody>
        </p:sp>
        <p:cxnSp>
          <p:nvCxnSpPr>
            <p:cNvPr id="51" name="Curved Connector 50">
              <a:extLst>
                <a:ext uri="{FF2B5EF4-FFF2-40B4-BE49-F238E27FC236}">
                  <a16:creationId xmlns:a16="http://schemas.microsoft.com/office/drawing/2014/main" id="{BB29FD65-AEFE-DB23-11FA-A9BF97DFD79B}"/>
                </a:ext>
              </a:extLst>
            </p:cNvPr>
            <p:cNvCxnSpPr>
              <a:cxnSpLocks/>
              <a:stCxn id="35" idx="0"/>
              <a:endCxn id="6" idx="2"/>
            </p:cNvCxnSpPr>
            <p:nvPr/>
          </p:nvCxnSpPr>
          <p:spPr bwMode="auto">
            <a:xfrm rot="16200000" flipV="1">
              <a:off x="3187565" y="2561764"/>
              <a:ext cx="668049" cy="2348815"/>
            </a:xfrm>
            <a:prstGeom prst="curvedConnector3">
              <a:avLst>
                <a:gd name="adj1" fmla="val 50000"/>
              </a:avLst>
            </a:prstGeom>
            <a:solidFill>
              <a:schemeClr val="accent1"/>
            </a:solidFill>
            <a:ln w="25400" cap="flat" cmpd="sng" algn="ctr">
              <a:solidFill>
                <a:srgbClr val="00B0F0"/>
              </a:solidFill>
              <a:prstDash val="sysDash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4177517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1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Spend Time on Scheduling?</a:t>
            </a:r>
            <a:endParaRPr lang="en-US" sz="2800" dirty="0"/>
          </a:p>
        </p:txBody>
      </p:sp>
      <p:sp>
        <p:nvSpPr>
          <p:cNvPr id="12011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5617882"/>
            <a:ext cx="8950325" cy="846418"/>
          </a:xfrm>
        </p:spPr>
        <p:txBody>
          <a:bodyPr/>
          <a:lstStyle/>
          <a:p>
            <a:pPr lvl="1">
              <a:lnSpc>
                <a:spcPct val="90000"/>
              </a:lnSpc>
            </a:pPr>
            <a:r>
              <a:rPr lang="en-US" sz="2000" dirty="0"/>
              <a:t>Bursts of CPU usage alternate with periods of I/O wait</a:t>
            </a:r>
          </a:p>
        </p:txBody>
      </p:sp>
      <p:pic>
        <p:nvPicPr>
          <p:cNvPr id="1201156" name="Picture 4" descr="2-3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9613" y="2422525"/>
            <a:ext cx="7435850" cy="298767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01157" name="Rectangle 5"/>
          <p:cNvSpPr>
            <a:spLocks noChangeArrowheads="1"/>
          </p:cNvSpPr>
          <p:nvPr/>
        </p:nvSpPr>
        <p:spPr bwMode="auto">
          <a:xfrm>
            <a:off x="395288" y="944563"/>
            <a:ext cx="8458200" cy="1584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pPr marL="342900" indent="-342900" eaLnBrk="1" hangingPunct="1">
              <a:lnSpc>
                <a:spcPct val="90000"/>
              </a:lnSpc>
              <a:spcBef>
                <a:spcPct val="20000"/>
              </a:spcBef>
              <a:buClr>
                <a:srgbClr val="FF6600"/>
              </a:buClr>
              <a:buSzPct val="120000"/>
              <a:buFont typeface="Wingdings" pitchFamily="2" charset="2"/>
              <a:buChar char="§"/>
            </a:pPr>
            <a:r>
              <a:rPr lang="en-US" sz="2400" b="0" dirty="0"/>
              <a:t>Optimize the system to the given goals</a:t>
            </a:r>
          </a:p>
          <a:p>
            <a:pPr marL="742950" lvl="1" indent="-285750" eaLnBrk="1" hangingPunct="1">
              <a:lnSpc>
                <a:spcPct val="90000"/>
              </a:lnSpc>
              <a:spcBef>
                <a:spcPct val="20000"/>
              </a:spcBef>
              <a:buClr>
                <a:srgbClr val="FF6600"/>
              </a:buClr>
              <a:buFont typeface="Tahoma" pitchFamily="34" charset="0"/>
              <a:buChar char="−"/>
            </a:pPr>
            <a:r>
              <a:rPr lang="en-US" sz="1800" b="0" dirty="0"/>
              <a:t>e.g., CPU utilization, throughput, response time, fairness, …</a:t>
            </a:r>
          </a:p>
        </p:txBody>
      </p:sp>
      <p:sp>
        <p:nvSpPr>
          <p:cNvPr id="1201158" name="Rectangle 6"/>
          <p:cNvSpPr>
            <a:spLocks noChangeArrowheads="1"/>
          </p:cNvSpPr>
          <p:nvPr/>
        </p:nvSpPr>
        <p:spPr bwMode="auto">
          <a:xfrm>
            <a:off x="395288" y="1881188"/>
            <a:ext cx="8458200" cy="433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pPr marL="342900" indent="-342900" eaLnBrk="1" hangingPunct="1">
              <a:lnSpc>
                <a:spcPct val="90000"/>
              </a:lnSpc>
              <a:spcBef>
                <a:spcPct val="20000"/>
              </a:spcBef>
              <a:buClr>
                <a:srgbClr val="FF6600"/>
              </a:buClr>
              <a:buSzPct val="120000"/>
              <a:buFont typeface="Wingdings" pitchFamily="2" charset="2"/>
              <a:buChar char="§"/>
            </a:pPr>
            <a:r>
              <a:rPr lang="en-US" sz="2400" b="0" dirty="0"/>
              <a:t>Example: CPU-bound vs. I/O-bound Processes: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1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1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11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01155" grpId="0" build="p"/>
      <p:bldP spid="1201158" grpId="0"/>
    </p:bldLst>
  </p:timing>
</p:sld>
</file>

<file path=ppt/theme/theme1.xml><?xml version="1.0" encoding="utf-8"?>
<a:theme xmlns:a="http://schemas.openxmlformats.org/drawingml/2006/main" name="1_paalh">
  <a:themeElements>
    <a:clrScheme name="1_paalh 3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FFCF01"/>
      </a:accent2>
      <a:accent3>
        <a:srgbClr val="FFFFFF"/>
      </a:accent3>
      <a:accent4>
        <a:srgbClr val="000000"/>
      </a:accent4>
      <a:accent5>
        <a:srgbClr val="AAEFD1"/>
      </a:accent5>
      <a:accent6>
        <a:srgbClr val="E7BB01"/>
      </a:accent6>
      <a:hlink>
        <a:srgbClr val="FF0000"/>
      </a:hlink>
      <a:folHlink>
        <a:srgbClr val="3333CC"/>
      </a:folHlink>
    </a:clrScheme>
    <a:fontScheme name="1_paalh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2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2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</a:defRPr>
        </a:defPPr>
      </a:lstStyle>
    </a:lnDef>
  </a:objectDefaults>
  <a:extraClrSchemeLst>
    <a:extraClrScheme>
      <a:clrScheme name="1_paalh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paalh 2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paalh 3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paalh 4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paalh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paalh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53073</TotalTime>
  <Words>1324</Words>
  <Application>Microsoft Macintosh PowerPoint</Application>
  <PresentationFormat>On-screen Show (4:3)</PresentationFormat>
  <Paragraphs>220</Paragraphs>
  <Slides>17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Comic Sans MS</vt:lpstr>
      <vt:lpstr>Tahoma</vt:lpstr>
      <vt:lpstr>Wingdings</vt:lpstr>
      <vt:lpstr>1_paalh</vt:lpstr>
      <vt:lpstr>Operating Systems:   Processes &amp;  CPU Scheduling </vt:lpstr>
      <vt:lpstr>Overview</vt:lpstr>
      <vt:lpstr>Processes</vt:lpstr>
      <vt:lpstr>Process States</vt:lpstr>
      <vt:lpstr>Context Switches</vt:lpstr>
      <vt:lpstr>CPU Scheduling</vt:lpstr>
      <vt:lpstr>Scheduling  </vt:lpstr>
      <vt:lpstr>Scheduling units</vt:lpstr>
      <vt:lpstr>Why Spend Time on Scheduling?</vt:lpstr>
      <vt:lpstr>Many Algorithms Exist</vt:lpstr>
      <vt:lpstr>FIFO and Round Robin</vt:lpstr>
      <vt:lpstr>FIFO and Round Robin</vt:lpstr>
      <vt:lpstr>Scheduling: goals</vt:lpstr>
      <vt:lpstr>Scheduling: goals</vt:lpstr>
      <vt:lpstr>Scheduling classification  </vt:lpstr>
      <vt:lpstr>Preemption </vt:lpstr>
      <vt:lpstr>When to Invoke the Scheduler?</vt:lpstr>
    </vt:vector>
  </TitlesOfParts>
  <Company>ifi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paalh</dc:creator>
  <cp:lastModifiedBy>Carsten Griwodz</cp:lastModifiedBy>
  <cp:revision>1916</cp:revision>
  <cp:lastPrinted>2020-01-19T22:00:02Z</cp:lastPrinted>
  <dcterms:created xsi:type="dcterms:W3CDTF">2013-09-17T20:13:40Z</dcterms:created>
  <dcterms:modified xsi:type="dcterms:W3CDTF">2024-01-24T10:10:07Z</dcterms:modified>
</cp:coreProperties>
</file>